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12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 smtClean="0"/>
              <a:t>ΑΠΟΤΕΛΕΣΜΑΤΙΚΗ ΜΑΘΗΣΗ ΚΑΙ ΜΕΛΕΤΗ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Γιατί οι μαθητές δεν χρησιμοποιούν πάντα αποτελεσματικές στρατηγικές</a:t>
            </a:r>
            <a:r>
              <a:rPr lang="el-GR" dirty="0" smtClean="0"/>
              <a:t>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Δε γνωρίζουν ποιες είναι οι αποτελεσματικές στρατηγικές. </a:t>
            </a:r>
            <a:endParaRPr lang="en-US" dirty="0"/>
          </a:p>
          <a:p>
            <a:pPr lvl="0"/>
            <a:r>
              <a:rPr lang="el-GR" dirty="0"/>
              <a:t>Διαθέτουν μη </a:t>
            </a:r>
            <a:r>
              <a:rPr lang="el-GR" dirty="0" err="1"/>
              <a:t>επιστημικές</a:t>
            </a:r>
            <a:r>
              <a:rPr lang="el-GR" dirty="0"/>
              <a:t> πεποιθήσεις και υποτιμούν το μαθησιακό έργο. </a:t>
            </a:r>
            <a:endParaRPr lang="en-US" dirty="0"/>
          </a:p>
          <a:p>
            <a:pPr lvl="0"/>
            <a:r>
              <a:rPr lang="el-GR" dirty="0"/>
              <a:t>Πιστεύουν λανθασμένα ότι ήδη χρησιμοποιούν αποτελεσματικές στρατηγικές.</a:t>
            </a:r>
            <a:endParaRPr lang="en-US" dirty="0"/>
          </a:p>
          <a:p>
            <a:pPr lvl="0"/>
            <a:r>
              <a:rPr lang="el-GR" dirty="0"/>
              <a:t>Διαθέτουν περιορισμένες </a:t>
            </a:r>
            <a:r>
              <a:rPr lang="el-GR" dirty="0" err="1"/>
              <a:t>προϋπάρχουσες</a:t>
            </a:r>
            <a:r>
              <a:rPr lang="el-GR" dirty="0"/>
              <a:t> γνώσεις.</a:t>
            </a:r>
            <a:endParaRPr lang="en-US" dirty="0"/>
          </a:p>
          <a:p>
            <a:pPr lvl="0"/>
            <a:r>
              <a:rPr lang="el-GR" dirty="0"/>
              <a:t>Ασχολούνται με μαθησιακά έργα που δεν αναπτύσσουν ανώτερες δεξιότητες.</a:t>
            </a:r>
            <a:endParaRPr lang="en-US" dirty="0"/>
          </a:p>
          <a:p>
            <a:pPr lvl="0"/>
            <a:r>
              <a:rPr lang="el-GR" dirty="0"/>
              <a:t>Έχουν ασυνεπείς στόχους σχετικά με την αποτελεσματική μάθηση. </a:t>
            </a:r>
            <a:endParaRPr lang="en-US" dirty="0"/>
          </a:p>
          <a:p>
            <a:pPr lvl="0"/>
            <a:r>
              <a:rPr lang="el-GR" dirty="0"/>
              <a:t>Νομίζουν ότι οι προηγμένες μαθησιακές στρατηγικές απαιτούν πολύ προσπάθεια. </a:t>
            </a:r>
            <a:endParaRPr lang="en-US" dirty="0"/>
          </a:p>
          <a:p>
            <a:pPr lvl="0"/>
            <a:r>
              <a:rPr lang="el-GR" dirty="0"/>
              <a:t>Διαθέτουν χαμηλή ακαδημαϊκή </a:t>
            </a:r>
            <a:r>
              <a:rPr lang="el-GR" dirty="0" err="1"/>
              <a:t>αυτοαποτελεσματικότητα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57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Προάγοντας αποτελεσματικές στρατηγικές μάθησης και μελέτης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Διδασκαλία σε συγκεκριμένο γνωστικό πεδίο- συνεχιζόμενα μαθησιακά έργα.</a:t>
            </a:r>
            <a:endParaRPr lang="en-US" dirty="0"/>
          </a:p>
          <a:p>
            <a:pPr lvl="0"/>
            <a:r>
              <a:rPr lang="el-GR" dirty="0"/>
              <a:t>Μέριμνα για απόκτηση </a:t>
            </a:r>
            <a:r>
              <a:rPr lang="el-GR" dirty="0" err="1"/>
              <a:t>προαπαιτούμενων</a:t>
            </a:r>
            <a:r>
              <a:rPr lang="el-GR" dirty="0"/>
              <a:t> γνώσεων.</a:t>
            </a:r>
            <a:endParaRPr lang="en-US" dirty="0"/>
          </a:p>
          <a:p>
            <a:pPr lvl="0"/>
            <a:r>
              <a:rPr lang="el-GR" dirty="0"/>
              <a:t>Διδασκαλία ποικιλίας αποτελεσματικών στρατηγικών και </a:t>
            </a:r>
            <a:r>
              <a:rPr lang="el-GR" dirty="0" err="1"/>
              <a:t>καταλληλότητας</a:t>
            </a:r>
            <a:r>
              <a:rPr lang="el-GR" dirty="0"/>
              <a:t> τους.</a:t>
            </a:r>
            <a:endParaRPr lang="en-US" dirty="0"/>
          </a:p>
          <a:p>
            <a:pPr lvl="0"/>
            <a:r>
              <a:rPr lang="el-GR" dirty="0"/>
              <a:t>Εφαρμογή στρατηγικών σε πληθώρα έργων και σε συνεχή βάση.</a:t>
            </a:r>
            <a:endParaRPr lang="en-US" dirty="0"/>
          </a:p>
          <a:p>
            <a:pPr lvl="0"/>
            <a:r>
              <a:rPr lang="el-GR" dirty="0"/>
              <a:t>Διδασκαλία καλυμμένων και εμφανών στρατηγικών.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Αναλογισμός και περιγραφή των τρεχουσών στρατηγικών μελέτης.</a:t>
            </a:r>
            <a:endParaRPr lang="en-US" dirty="0"/>
          </a:p>
          <a:p>
            <a:pPr lvl="0"/>
            <a:r>
              <a:rPr lang="el-GR" dirty="0"/>
              <a:t>Φθίνουσα υποστήριξη χρήσης και αξιολόγησης νέων στρατηγικών.</a:t>
            </a:r>
            <a:endParaRPr lang="en-US" dirty="0"/>
          </a:p>
          <a:p>
            <a:pPr lvl="0"/>
            <a:r>
              <a:rPr lang="el-GR" dirty="0"/>
              <a:t>Αποσαφήνιση επιθυμητών αποτελεσμάτων έργου μάθησης.</a:t>
            </a:r>
            <a:endParaRPr lang="en-US" dirty="0"/>
          </a:p>
          <a:p>
            <a:pPr lvl="0"/>
            <a:r>
              <a:rPr lang="el-GR" dirty="0"/>
              <a:t>Θέση συγκεκριμένων στόχων και περιγραφή βαθμού επίτευξης.</a:t>
            </a:r>
            <a:endParaRPr lang="en-US" dirty="0"/>
          </a:p>
          <a:p>
            <a:r>
              <a:rPr lang="el-GR" dirty="0" err="1"/>
              <a:t>Αυτοκαταγραφή</a:t>
            </a:r>
            <a:r>
              <a:rPr lang="el-GR" dirty="0"/>
              <a:t> επιδόσεων και στοχασμός προόδου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81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Προάγοντας αποτελεσματικές στρατηγικές μάθησης και μελέτης (2/2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Θέσπιση συγκεκριμένων κριτηρίων επίδοσης.</a:t>
            </a:r>
            <a:endParaRPr lang="en-US" dirty="0"/>
          </a:p>
          <a:p>
            <a:pPr lvl="0"/>
            <a:r>
              <a:rPr lang="el-GR" dirty="0"/>
              <a:t>Χρήση σύντομων δοκιμασιών </a:t>
            </a:r>
            <a:r>
              <a:rPr lang="el-GR" dirty="0" err="1"/>
              <a:t>αυτοαξιολόγησης</a:t>
            </a:r>
            <a:r>
              <a:rPr lang="el-GR" dirty="0"/>
              <a:t>. </a:t>
            </a:r>
            <a:endParaRPr lang="en-US" dirty="0"/>
          </a:p>
          <a:p>
            <a:pPr lvl="0"/>
            <a:r>
              <a:rPr lang="el-GR" dirty="0"/>
              <a:t>Ενθάρρυνση ρεαλιστικής </a:t>
            </a:r>
            <a:r>
              <a:rPr lang="el-GR" dirty="0" err="1"/>
              <a:t>αυτοαξιολόγησης</a:t>
            </a:r>
            <a:r>
              <a:rPr lang="el-GR" dirty="0"/>
              <a:t> και σύγκριση με εκπαιδευτικού.</a:t>
            </a:r>
            <a:endParaRPr lang="en-US" dirty="0"/>
          </a:p>
          <a:p>
            <a:pPr lvl="0"/>
            <a:r>
              <a:rPr lang="el-GR" dirty="0"/>
              <a:t>Χρήση ψηφιακών προγραμμάτων για φθίνουσα υποστήριξη στρατηγικών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Συλλογικές μαθησιακές δραστηριότητες που δομούνται ειδικά για το σκοπό. </a:t>
            </a:r>
            <a:endParaRPr lang="en-US" dirty="0"/>
          </a:p>
          <a:p>
            <a:pPr lvl="0"/>
            <a:r>
              <a:rPr lang="el-GR" dirty="0"/>
              <a:t>Κατανόηση λόγων χρησιμότητας στρατηγικών εκ μέρους μαθητών.</a:t>
            </a:r>
            <a:endParaRPr lang="en-US" dirty="0"/>
          </a:p>
          <a:p>
            <a:pPr lvl="0"/>
            <a:r>
              <a:rPr lang="el-GR" dirty="0"/>
              <a:t>Κατάκτηση επιστημονικών πεποιθήσεων που συνάδουν με αποτελεσματικές στρατηγικές.</a:t>
            </a:r>
            <a:endParaRPr lang="en-US" dirty="0"/>
          </a:p>
          <a:p>
            <a:pPr lvl="0"/>
            <a:r>
              <a:rPr lang="el-GR" dirty="0"/>
              <a:t>Πίστη ότι με προσπάθεια και κατάλληλες στρατηγικές θα υπάρξει </a:t>
            </a:r>
            <a:r>
              <a:rPr lang="el-GR"/>
              <a:t>επιτυχία</a:t>
            </a:r>
            <a:r>
              <a:rPr lang="el-GR" smtClean="0"/>
              <a:t>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26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err="1" smtClean="0"/>
              <a:t>Μεταγνώση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Η επίγνωση και η κατανόηση γύρω από τη σκέψη και τις μαθησιακές διεργασίες.</a:t>
            </a:r>
            <a:endParaRPr lang="en-US" sz="3200" dirty="0"/>
          </a:p>
          <a:p>
            <a:pPr lvl="0"/>
            <a:r>
              <a:rPr lang="el-GR" sz="3200" dirty="0"/>
              <a:t>Η ρύθμιση των μαθησιακών διεργασιών με σκοπό την ενίσχυση της μάθησης </a:t>
            </a:r>
            <a:r>
              <a:rPr lang="el-GR" sz="3200" dirty="0" smtClean="0"/>
              <a:t>και</a:t>
            </a:r>
            <a:r>
              <a:rPr lang="en-US" sz="3200" dirty="0"/>
              <a:t> </a:t>
            </a:r>
            <a:r>
              <a:rPr lang="el-GR" sz="3200" dirty="0" smtClean="0"/>
              <a:t>της </a:t>
            </a:r>
            <a:r>
              <a:rPr lang="el-GR" sz="3200" dirty="0"/>
              <a:t>μνήμης.</a:t>
            </a:r>
            <a:endParaRPr lang="en-US" sz="3200" dirty="0"/>
          </a:p>
          <a:p>
            <a:pPr lvl="0"/>
            <a:r>
              <a:rPr lang="el-GR" sz="3200" dirty="0"/>
              <a:t>Καθοδηγεί την αναλυτική επεξεργασία πληροφοριών και παρακολουθεί την αποτελεσματικότητα διαφόρων στρατηγικών μάθησης νέων πληροφοριών.</a:t>
            </a:r>
            <a:endParaRPr lang="en-US" sz="3200" dirty="0"/>
          </a:p>
          <a:p>
            <a:pPr lvl="0"/>
            <a:r>
              <a:rPr lang="el-GR" sz="3200" dirty="0"/>
              <a:t>Σημαντικό μέρος της είναι άδηλο.</a:t>
            </a:r>
            <a:endParaRPr lang="en-US" sz="3200" dirty="0"/>
          </a:p>
          <a:p>
            <a:pPr lvl="0"/>
            <a:r>
              <a:rPr lang="el-GR" sz="3200" dirty="0"/>
              <a:t>Συνδέεται: </a:t>
            </a:r>
            <a:endParaRPr lang="en-US" sz="3200" dirty="0"/>
          </a:p>
          <a:p>
            <a:pPr lvl="1"/>
            <a:r>
              <a:rPr lang="el-GR" sz="2800" dirty="0"/>
              <a:t>Με υψηλές μαθησιακές και ακαδημαϊκές επιδόσεις.</a:t>
            </a:r>
            <a:endParaRPr lang="en-US" sz="2800" dirty="0"/>
          </a:p>
          <a:p>
            <a:pPr lvl="1"/>
            <a:r>
              <a:rPr lang="el-GR" sz="2800" dirty="0"/>
              <a:t>Με την κεντρική εκτελεστική μονάδα. 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Μεταγνωστική</a:t>
            </a:r>
            <a:r>
              <a:rPr lang="el-GR" dirty="0"/>
              <a:t> γνώση και </a:t>
            </a:r>
            <a:r>
              <a:rPr lang="el-GR" dirty="0" smtClean="0"/>
              <a:t>δεξιότητες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l-GR" u="sng" dirty="0"/>
              <a:t>Γνώση</a:t>
            </a:r>
            <a:r>
              <a:rPr lang="el-GR" dirty="0"/>
              <a:t>.</a:t>
            </a:r>
            <a:endParaRPr lang="en-US" dirty="0"/>
          </a:p>
          <a:p>
            <a:pPr lvl="1"/>
            <a:r>
              <a:rPr lang="el-GR" u="sng" dirty="0"/>
              <a:t>Αναγνώριση</a:t>
            </a:r>
            <a:r>
              <a:rPr lang="el-GR" dirty="0"/>
              <a:t>.</a:t>
            </a:r>
            <a:endParaRPr lang="en-US" dirty="0"/>
          </a:p>
          <a:p>
            <a:pPr lvl="1"/>
            <a:r>
              <a:rPr lang="el-GR" u="sng" dirty="0"/>
              <a:t>Σχεδιασμός</a:t>
            </a:r>
            <a:r>
              <a:rPr lang="el-GR" dirty="0"/>
              <a:t>.</a:t>
            </a:r>
            <a:endParaRPr lang="en-US" dirty="0"/>
          </a:p>
          <a:p>
            <a:pPr lvl="1"/>
            <a:r>
              <a:rPr lang="el-GR" u="sng" dirty="0"/>
              <a:t>Προσαρμογή</a:t>
            </a:r>
            <a:r>
              <a:rPr lang="el-GR" dirty="0"/>
              <a:t>.</a:t>
            </a:r>
            <a:endParaRPr lang="en-US" dirty="0"/>
          </a:p>
          <a:p>
            <a:pPr lvl="1"/>
            <a:r>
              <a:rPr lang="el-GR" u="sng" dirty="0" smtClean="0"/>
              <a:t>Παρακολούθηση</a:t>
            </a:r>
            <a:r>
              <a:rPr lang="el-GR" dirty="0" smtClean="0"/>
              <a:t>.</a:t>
            </a:r>
            <a:endParaRPr lang="el-GR" dirty="0"/>
          </a:p>
          <a:p>
            <a:r>
              <a:rPr lang="el-GR" dirty="0" smtClean="0"/>
              <a:t>Πολλά </a:t>
            </a:r>
            <a:r>
              <a:rPr lang="el-GR" dirty="0"/>
              <a:t>παιδιά αλλά και ενήλικες δεν χαρακτηρίζονται από </a:t>
            </a:r>
            <a:r>
              <a:rPr lang="el-GR" dirty="0" err="1"/>
              <a:t>μεταγνωστική</a:t>
            </a:r>
            <a:r>
              <a:rPr lang="el-GR" dirty="0"/>
              <a:t> γνώση και δεξιότητες.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5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Αυτορρυθμιζόμενη </a:t>
            </a:r>
            <a:r>
              <a:rPr lang="el-GR" dirty="0" smtClean="0"/>
              <a:t>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Η αποδοτική μάθηση συνδέεται με τον έλεγχο κινήτρων και συναισθημάτων. 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dirty="0"/>
              <a:t>Περιλαμβάνει: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Καθορισμό στόχων και σύνδεση άμεσων και έμμεσων στόχων.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Σχεδιασμό και αξιοποίηση διαθέσιμου χρόνου.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 err="1"/>
              <a:t>Αυτοπαρακινούμενη</a:t>
            </a:r>
            <a:r>
              <a:rPr lang="el-GR" sz="2800" dirty="0"/>
              <a:t> μάθηση, αυτοπειθαρχία, συγκέντρωση στο έργο.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Έλεγχο προσοχής.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Χρήση αποτελεσματικών μαθησιακών στρατηγικών.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 err="1"/>
              <a:t>Αυτοπαρακολούθηση</a:t>
            </a:r>
            <a:r>
              <a:rPr lang="el-GR" sz="2800" dirty="0"/>
              <a:t> και τροποποίηση στρατηγικών και στόχων.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Κατάλληλη και ενεργητική αναζήτηση βοήθειας.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 err="1"/>
              <a:t>Αυτοαξιολόγηση</a:t>
            </a:r>
            <a:r>
              <a:rPr lang="el-GR" sz="2800" dirty="0"/>
              <a:t>. 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 err="1"/>
              <a:t>Αυτοαναστοχασμό</a:t>
            </a:r>
            <a:r>
              <a:rPr lang="el-GR" sz="2800" dirty="0"/>
              <a:t> για βαθμό επιτυχίας και αποδοτικότητα στρατηγικών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dirty="0"/>
              <a:t>Η αυτορρύθμιση οδηγεί σε: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Θέση υψηλότερων στόχων.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Αποδοτικότερη μάθηση.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Ικανότητα σε έργα μεγαλύτερης δυσκολίας.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48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Οι ρίζες της αυτορρυθμιζόμενης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l-GR" dirty="0"/>
              <a:t>Η αυτορρυθμιζόμενη μάθηση αναπτύσσεται μέσα από: </a:t>
            </a:r>
            <a:endParaRPr lang="en-US" dirty="0"/>
          </a:p>
          <a:p>
            <a:pPr lvl="1"/>
            <a:r>
              <a:rPr lang="el-GR" dirty="0"/>
              <a:t>Ευκαιρίες για ανεξάρτητη, </a:t>
            </a:r>
            <a:r>
              <a:rPr lang="el-GR" dirty="0" err="1"/>
              <a:t>αυτοκαθοδηγούμενη</a:t>
            </a:r>
            <a:r>
              <a:rPr lang="el-GR" dirty="0"/>
              <a:t> και ηλικιακά κατάλληλη μαθησιακή δράση. </a:t>
            </a:r>
            <a:endParaRPr lang="en-US" dirty="0"/>
          </a:p>
          <a:p>
            <a:pPr lvl="1"/>
            <a:r>
              <a:rPr lang="el-GR" dirty="0"/>
              <a:t>Τακτική έκθεση σε μοντέλα αυτορρύθμισης.</a:t>
            </a:r>
            <a:endParaRPr lang="en-US" dirty="0"/>
          </a:p>
          <a:p>
            <a:pPr lvl="1"/>
            <a:r>
              <a:rPr lang="el-GR" dirty="0"/>
              <a:t>Κοινωνικά ρυθμιζόμενη μάθηση (</a:t>
            </a:r>
            <a:r>
              <a:rPr lang="el-GR" dirty="0" err="1"/>
              <a:t>Vygotsky</a:t>
            </a:r>
            <a:r>
              <a:rPr lang="el-GR" dirty="0"/>
              <a:t>).</a:t>
            </a:r>
            <a:endParaRPr lang="en-US" dirty="0"/>
          </a:p>
          <a:p>
            <a:pPr lvl="0"/>
            <a:r>
              <a:rPr lang="el-GR" dirty="0"/>
              <a:t>Μετάβαση από </a:t>
            </a:r>
            <a:r>
              <a:rPr lang="el-GR" dirty="0" err="1"/>
              <a:t>ετερορυθμιζόμενη</a:t>
            </a:r>
            <a:r>
              <a:rPr lang="el-GR" dirty="0"/>
              <a:t> σε αυτορρυθμιζόμενη μάθηση: </a:t>
            </a:r>
            <a:r>
              <a:rPr lang="el-GR" dirty="0" err="1"/>
              <a:t>Συρρυθμιζόμενη</a:t>
            </a:r>
            <a:r>
              <a:rPr lang="el-GR" dirty="0"/>
              <a:t> μάθηση με φθίνουσα υποστήριξη.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8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Στρατηγικές αποτελεσματικής μάθησης και </a:t>
            </a:r>
            <a:r>
              <a:rPr lang="el-GR" dirty="0" smtClean="0"/>
              <a:t>μελέτης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Στρατηγική μάθησης (μαθησιακή στρατηγική) και μελέτης: Η σκόπιμη χρήση μίας ή περισσότερων διεργασιών με σκοπό την εκπλήρωση ενός συγκεκριμένου μαθησιακού έργου. </a:t>
            </a:r>
            <a:endParaRPr lang="en-US" sz="3200" dirty="0"/>
          </a:p>
          <a:p>
            <a:pPr lvl="0"/>
            <a:r>
              <a:rPr lang="el-GR" sz="3200" dirty="0"/>
              <a:t>Αποτελεσματικές στρατηγικές μάθησης και μελέτης:</a:t>
            </a:r>
            <a:endParaRPr lang="en-US" sz="3200" dirty="0"/>
          </a:p>
          <a:p>
            <a:pPr lvl="1"/>
            <a:r>
              <a:rPr lang="el-GR" sz="2800" dirty="0"/>
              <a:t>Νοηματική μάθηση</a:t>
            </a:r>
            <a:endParaRPr lang="en-US" sz="2800" dirty="0"/>
          </a:p>
          <a:p>
            <a:pPr lvl="1"/>
            <a:r>
              <a:rPr lang="el-GR" sz="2800" dirty="0"/>
              <a:t>Οργάνωση</a:t>
            </a:r>
            <a:endParaRPr lang="en-US" sz="2800" dirty="0"/>
          </a:p>
          <a:p>
            <a:pPr lvl="1"/>
            <a:r>
              <a:rPr lang="el-GR" sz="2800" dirty="0"/>
              <a:t>Αναλυτική επεξεργασία</a:t>
            </a:r>
            <a:endParaRPr lang="en-US" sz="2800" dirty="0"/>
          </a:p>
          <a:p>
            <a:pPr lvl="1"/>
            <a:r>
              <a:rPr lang="el-GR" sz="2800" u="sng" dirty="0"/>
              <a:t>Λήψη σημειώσεων</a:t>
            </a:r>
            <a:r>
              <a:rPr lang="el-GR" sz="2800" dirty="0"/>
              <a:t>. </a:t>
            </a:r>
            <a:endParaRPr lang="en-US" sz="2800" dirty="0"/>
          </a:p>
          <a:p>
            <a:pPr lvl="1"/>
            <a:r>
              <a:rPr lang="el-GR" sz="2800" u="sng" dirty="0"/>
              <a:t>Αναγνώριση σημαντικότερων πληροφοριών.</a:t>
            </a:r>
            <a:endParaRPr lang="en-US" sz="2800" dirty="0"/>
          </a:p>
          <a:p>
            <a:pPr lvl="1"/>
            <a:r>
              <a:rPr lang="el-GR" sz="2800" u="sng" dirty="0"/>
              <a:t>Συνόψιση</a:t>
            </a:r>
            <a:r>
              <a:rPr lang="el-GR" sz="2800" dirty="0"/>
              <a:t>.</a:t>
            </a:r>
            <a:endParaRPr lang="en-US" sz="2800" dirty="0"/>
          </a:p>
          <a:p>
            <a:pPr lvl="1"/>
            <a:r>
              <a:rPr lang="el-GR" sz="2800" u="sng" dirty="0"/>
              <a:t>Παρακολούθηση βαθμού κατανόησης</a:t>
            </a:r>
            <a:r>
              <a:rPr lang="el-GR" sz="2800" dirty="0"/>
              <a:t>.</a:t>
            </a:r>
            <a:endParaRPr lang="en-US" sz="2800" dirty="0"/>
          </a:p>
          <a:p>
            <a:pPr lvl="1"/>
            <a:r>
              <a:rPr lang="el-GR" sz="2800" u="sng" dirty="0"/>
              <a:t>Μνημονικές τεχνικές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1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Ανάπτυξη </a:t>
            </a:r>
            <a:r>
              <a:rPr lang="el-GR" dirty="0" err="1"/>
              <a:t>μεταγνωστικής</a:t>
            </a:r>
            <a:r>
              <a:rPr lang="el-GR" dirty="0"/>
              <a:t> γνώσης και </a:t>
            </a:r>
            <a:r>
              <a:rPr lang="el-GR" dirty="0" smtClean="0"/>
              <a:t>δεξιοτήτων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dirty="0"/>
              <a:t>Με την πάροδο των ετών αυξάνεται:</a:t>
            </a:r>
            <a:endParaRPr lang="en-US" dirty="0"/>
          </a:p>
          <a:p>
            <a:pPr lvl="1"/>
            <a:r>
              <a:rPr lang="el-GR" dirty="0"/>
              <a:t>Η αντίληψη της φύσης της σκέψης.</a:t>
            </a:r>
            <a:endParaRPr lang="en-US" dirty="0"/>
          </a:p>
          <a:p>
            <a:pPr lvl="1"/>
            <a:r>
              <a:rPr lang="el-GR" dirty="0"/>
              <a:t>Η ρεαλιστική αντίληψη των μνημονικών ικανοτήτων.</a:t>
            </a:r>
            <a:endParaRPr lang="en-US" dirty="0"/>
          </a:p>
          <a:p>
            <a:pPr lvl="1"/>
            <a:r>
              <a:rPr lang="el-GR" dirty="0"/>
              <a:t>Ο βαθμός χρήσης στρατηγικών μάθησης και απομνημόνευσης και η επίγνωση αποτελεσματικότητας αυτών. </a:t>
            </a:r>
            <a:endParaRPr lang="en-US" dirty="0"/>
          </a:p>
          <a:p>
            <a:pPr lvl="1"/>
            <a:r>
              <a:rPr lang="el-GR" dirty="0"/>
              <a:t>Η συχνότητα και αποτελεσματικότητα χρήσης της επανάληψης.</a:t>
            </a:r>
            <a:endParaRPr lang="en-US" dirty="0"/>
          </a:p>
          <a:p>
            <a:pPr lvl="1"/>
            <a:r>
              <a:rPr lang="el-GR" dirty="0"/>
              <a:t>Ο βαθμός και η ευελιξία οργάνωσης των πληροφοριών.</a:t>
            </a:r>
            <a:endParaRPr lang="en-US" dirty="0"/>
          </a:p>
          <a:p>
            <a:pPr lvl="1"/>
            <a:r>
              <a:rPr lang="el-GR" dirty="0"/>
              <a:t>Η χρήση της αναλυτικής επεξεργασίας.</a:t>
            </a:r>
            <a:endParaRPr lang="en-US" dirty="0"/>
          </a:p>
          <a:p>
            <a:pPr lvl="1"/>
            <a:r>
              <a:rPr lang="el-GR" dirty="0"/>
              <a:t>Η παρακολούθηση του βαθμού κατανόησής.</a:t>
            </a:r>
            <a:endParaRPr lang="en-US" dirty="0"/>
          </a:p>
          <a:p>
            <a:pPr lvl="1"/>
            <a:r>
              <a:rPr lang="el-GR" dirty="0"/>
              <a:t>Η συνειδητή χρήση των μαθησιακών διεργασιών.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19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Επιστημικές</a:t>
            </a:r>
            <a:r>
              <a:rPr lang="el-GR" dirty="0" smtClean="0"/>
              <a:t> πεποιθήσεις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/>
            <a:r>
              <a:rPr lang="el-GR" sz="3200" dirty="0"/>
              <a:t>Αφορούν αντιλήψεις σχετικά με το τι είναι «γνώση» (σταθερότητα, απλότητα, δομή, πηγή, κριτήρια καθορισμού) και «μάθηση» (ταχύτητα, φύση ικανότητας).</a:t>
            </a:r>
            <a:endParaRPr lang="en-US" sz="3200" dirty="0"/>
          </a:p>
          <a:p>
            <a:pPr lvl="0"/>
            <a:r>
              <a:rPr lang="el-GR" sz="3200" dirty="0"/>
              <a:t>Συχνά ενοποιούνται σε συνεκτικές (όχι απαραίτητα ακριβείς) προσωπικές θεωρίες.</a:t>
            </a:r>
            <a:endParaRPr lang="en-US" sz="3200" dirty="0"/>
          </a:p>
          <a:p>
            <a:pPr lvl="0"/>
            <a:r>
              <a:rPr lang="el-GR" sz="3200" dirty="0"/>
              <a:t>Προσδιορίζονται εν μέρει από την εκάστοτε κατάσταση/πλαίσιο. </a:t>
            </a:r>
            <a:endParaRPr lang="en-US" sz="3200" dirty="0"/>
          </a:p>
          <a:p>
            <a:pPr lvl="0"/>
            <a:r>
              <a:rPr lang="el-GR" sz="3200" dirty="0"/>
              <a:t>Συχνά μεταβάλλονται με τον χρόνο (π.χ., έκθεση σε πεποιθήσεις άλλων) και τον πολιτισμό (π.χ., αμφισβήτηση πηγής γνώσης με εξουσία). </a:t>
            </a:r>
            <a:endParaRPr lang="en-US" sz="3200" dirty="0"/>
          </a:p>
          <a:p>
            <a:pPr lvl="0"/>
            <a:r>
              <a:rPr lang="el-GR" sz="3200" dirty="0"/>
              <a:t>Ενδεχόμενες συνέπειες: </a:t>
            </a:r>
            <a:endParaRPr lang="en-US" sz="3200" dirty="0"/>
          </a:p>
          <a:p>
            <a:pPr lvl="1"/>
            <a:r>
              <a:rPr lang="el-GR" sz="2800" dirty="0"/>
              <a:t>Αναγνώριση εξελισσόμενης φύσης γνώσης.</a:t>
            </a:r>
            <a:endParaRPr lang="en-US" sz="2800" dirty="0"/>
          </a:p>
          <a:p>
            <a:pPr lvl="1"/>
            <a:r>
              <a:rPr lang="el-GR" sz="2800" dirty="0"/>
              <a:t>Αντίληψη πολυπλοκότητας γνώσης.</a:t>
            </a:r>
            <a:endParaRPr lang="en-US" sz="2800" dirty="0"/>
          </a:p>
          <a:p>
            <a:pPr lvl="1"/>
            <a:r>
              <a:rPr lang="el-GR" sz="2800" dirty="0"/>
              <a:t>Πίστη στην κατασκευή της γνώσης από το άτομο.</a:t>
            </a:r>
            <a:endParaRPr lang="en-US" sz="2800" dirty="0"/>
          </a:p>
          <a:p>
            <a:pPr lvl="1"/>
            <a:r>
              <a:rPr lang="el-GR" sz="2800" dirty="0"/>
              <a:t>Παραδοχή </a:t>
            </a:r>
            <a:r>
              <a:rPr lang="el-GR" sz="2800" dirty="0" err="1"/>
              <a:t>επιστημονικότητας</a:t>
            </a:r>
            <a:r>
              <a:rPr lang="el-GR" sz="2800" dirty="0"/>
              <a:t> ως κριτήριο γνώσης.</a:t>
            </a:r>
            <a:endParaRPr lang="en-US" sz="2800" dirty="0"/>
          </a:p>
          <a:p>
            <a:pPr lvl="1"/>
            <a:r>
              <a:rPr lang="el-GR" sz="2800" dirty="0"/>
              <a:t>Κατανόηση ότι η μάθηση αποτελεί σταδιακή, χρονοβόρα και κοπιώδη αλλά ελεγχόμενη διαδικασία.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82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 ενσυνείδητος </a:t>
            </a:r>
            <a:r>
              <a:rPr lang="el-GR" dirty="0" smtClean="0"/>
              <a:t>μαθητής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sz="3200" u="sng" dirty="0"/>
              <a:t>Σκόπιμη μάθηση</a:t>
            </a:r>
            <a:r>
              <a:rPr lang="el-GR" sz="3200" dirty="0"/>
              <a:t>.</a:t>
            </a:r>
            <a:endParaRPr lang="en-US" sz="3200" dirty="0"/>
          </a:p>
          <a:p>
            <a:pPr lvl="0"/>
            <a:r>
              <a:rPr lang="el-GR" sz="3200" u="sng" dirty="0"/>
              <a:t>Οι ενσυνείδητοι μαθητές</a:t>
            </a:r>
            <a:r>
              <a:rPr lang="el-GR" sz="3200" dirty="0"/>
              <a:t> χαρακτηρίζονται από:</a:t>
            </a:r>
            <a:endParaRPr lang="en-US" sz="3200" dirty="0"/>
          </a:p>
          <a:p>
            <a:pPr lvl="1"/>
            <a:r>
              <a:rPr lang="el-GR" sz="2800" dirty="0"/>
              <a:t>Συγκεκριμένους στόχους.</a:t>
            </a:r>
            <a:endParaRPr lang="en-US" sz="2800" dirty="0"/>
          </a:p>
          <a:p>
            <a:pPr lvl="1"/>
            <a:r>
              <a:rPr lang="el-GR" sz="2800" dirty="0"/>
              <a:t>Χρήση πολυάριθμων </a:t>
            </a:r>
            <a:r>
              <a:rPr lang="el-GR" sz="2800" dirty="0" err="1"/>
              <a:t>αυτορρυθμιστικών</a:t>
            </a:r>
            <a:r>
              <a:rPr lang="el-GR" sz="2800" dirty="0"/>
              <a:t> στρατηγικών. </a:t>
            </a:r>
            <a:endParaRPr lang="en-US" sz="2800" dirty="0"/>
          </a:p>
          <a:p>
            <a:pPr lvl="1"/>
            <a:r>
              <a:rPr lang="el-GR" sz="2800" dirty="0"/>
              <a:t>Ενεργητική σκέψη γύρω από καινούριες πληροφορίες.</a:t>
            </a:r>
            <a:endParaRPr lang="en-US" sz="2800" dirty="0"/>
          </a:p>
          <a:p>
            <a:pPr lvl="1"/>
            <a:r>
              <a:rPr lang="el-GR" sz="2800" dirty="0"/>
              <a:t>Επιθυμία κατάκτησης γνωστικού αντικειμένου.</a:t>
            </a:r>
            <a:endParaRPr lang="en-US" sz="2800" dirty="0"/>
          </a:p>
          <a:p>
            <a:pPr lvl="1"/>
            <a:r>
              <a:rPr lang="el-GR" sz="2800" dirty="0"/>
              <a:t>Υιοθέτηση αποτελεσματικών στρατηγικών μάθησης.</a:t>
            </a:r>
            <a:endParaRPr lang="en-US" sz="2800" dirty="0"/>
          </a:p>
          <a:p>
            <a:pPr lvl="1"/>
            <a:r>
              <a:rPr lang="el-GR" sz="2800" dirty="0"/>
              <a:t>Δυνατότητα αναθεώρησης πεποιθήσεων.</a:t>
            </a:r>
            <a:endParaRPr lang="en-US" sz="2800" dirty="0"/>
          </a:p>
          <a:p>
            <a:pPr lvl="1"/>
            <a:r>
              <a:rPr lang="el-GR" sz="2800" dirty="0"/>
              <a:t>Επιστημονικές πεποιθήσεις συνεπείς με εννοιολογική αλλαγή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17647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169</TotalTime>
  <Words>777</Words>
  <Application>Microsoft Office PowerPoint</Application>
  <PresentationFormat>Widescreen</PresentationFormat>
  <Paragraphs>121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Wingdings 2</vt:lpstr>
      <vt:lpstr>View</vt:lpstr>
      <vt:lpstr>ΚΕΦΑΛΑΙΟ 12</vt:lpstr>
      <vt:lpstr>Μεταγνώση</vt:lpstr>
      <vt:lpstr>Μεταγνωστική γνώση και δεξιότητες</vt:lpstr>
      <vt:lpstr>Αυτορρυθμιζόμενη μάθηση</vt:lpstr>
      <vt:lpstr>Οι ρίζες της αυτορρυθμιζόμενης μάθησης</vt:lpstr>
      <vt:lpstr>Στρατηγικές αποτελεσματικής μάθησης και μελέτης</vt:lpstr>
      <vt:lpstr>Ανάπτυξη μεταγνωστικής γνώσης και δεξιοτήτων</vt:lpstr>
      <vt:lpstr>Επιστημικές πεποιθήσεις</vt:lpstr>
      <vt:lpstr>Ο ενσυνείδητος μαθητής</vt:lpstr>
      <vt:lpstr>Γιατί οι μαθητές δεν χρησιμοποιούν πάντα αποτελεσματικές στρατηγικές;</vt:lpstr>
      <vt:lpstr>Προάγοντας αποτελεσματικές στρατηγικές μάθησης και μελέτης (1/2)</vt:lpstr>
      <vt:lpstr>Προάγοντας αποτελεσματικές στρατηγικές μάθησης και μελέτης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29</cp:revision>
  <dcterms:created xsi:type="dcterms:W3CDTF">2020-10-05T12:40:39Z</dcterms:created>
  <dcterms:modified xsi:type="dcterms:W3CDTF">2020-10-20T11:10:28Z</dcterms:modified>
</cp:coreProperties>
</file>