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10/14/2020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3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 lnSpcReduction="10000"/>
          </a:bodyPr>
          <a:lstStyle/>
          <a:p>
            <a:pPr algn="r"/>
            <a:r>
              <a:rPr lang="el-GR" dirty="0" smtClean="0"/>
              <a:t>ΣΥΜΠΕΡΙΦΟΡΙΣΜΟΣ</a:t>
            </a:r>
            <a:endParaRPr lang="en-US" dirty="0"/>
          </a:p>
          <a:p>
            <a:pPr algn="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Απαραίτητες συνθήκες για τη συντελεστική εξαρτημένη </a:t>
            </a:r>
            <a:r>
              <a:rPr lang="el-GR" dirty="0" smtClean="0"/>
              <a:t>μάθηση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Ο ενισχυτής πρέπει να ακολουθεί την αντίδραση</a:t>
            </a:r>
            <a:endParaRPr lang="en-US" dirty="0"/>
          </a:p>
          <a:p>
            <a:pPr lvl="0"/>
            <a:r>
              <a:rPr lang="el-GR" dirty="0"/>
              <a:t>Ιδανικά, ο ενισχυτής θα πρέπει να ακολουθεί </a:t>
            </a:r>
            <a:r>
              <a:rPr lang="el-GR" dirty="0" smtClean="0"/>
              <a:t>αμέσως</a:t>
            </a:r>
            <a:endParaRPr lang="en-US" dirty="0"/>
          </a:p>
          <a:p>
            <a:pPr lvl="0"/>
            <a:r>
              <a:rPr lang="el-GR" dirty="0"/>
              <a:t>Ο ενισχυτής πρέπει να εξαρτάται από την </a:t>
            </a:r>
            <a:r>
              <a:rPr lang="el-GR" dirty="0" smtClean="0"/>
              <a:t>αντίδραση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4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Συγκρίνοντας τη συντελεστική εξαρτημένη με την κλασική εξαρτημένη </a:t>
            </a:r>
            <a:r>
              <a:rPr lang="el-GR" dirty="0" smtClean="0"/>
              <a:t>μάθηση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3960" y="1828800"/>
            <a:ext cx="841093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9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Μορφές που μπορεί να λάβει η </a:t>
            </a:r>
            <a:r>
              <a:rPr lang="el-GR" dirty="0" smtClean="0"/>
              <a:t>ενίσχυση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8595360" cy="4665306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Πρωτογενείς ενισχυτές: ικανοποιούν μια έμφυτη ενδεχομένως βιολογική ανάγκη ή επιθυμία (π.χ., φαγητό, νερό, ζεστασιά, στοργή, χαμόγελο)</a:t>
            </a:r>
            <a:endParaRPr lang="en-US" sz="3600" dirty="0"/>
          </a:p>
          <a:p>
            <a:pPr lvl="0"/>
            <a:r>
              <a:rPr lang="el-GR" sz="3200" dirty="0"/>
              <a:t>Δευτερογενείς ενισχυτές: </a:t>
            </a:r>
            <a:r>
              <a:rPr lang="el-GR" sz="3200" i="1" dirty="0"/>
              <a:t>εξαρτημένος ενισχυτής</a:t>
            </a:r>
            <a:r>
              <a:rPr lang="el-GR" sz="3200" dirty="0"/>
              <a:t>, ουδέτερο ερέθισμα που ενισχύει έναν μαθητή μέσω της επαναλαμβανόμενης σύνδεσής του με άλλο ενισχυτή (π.χ., έπαινος, καλοί βαθμοί, χρήματα)</a:t>
            </a:r>
            <a:endParaRPr lang="en-US" sz="3600" dirty="0"/>
          </a:p>
          <a:p>
            <a:pPr lvl="0"/>
            <a:r>
              <a:rPr lang="el-GR" sz="3200" b="1" dirty="0"/>
              <a:t>Θετική ενίσχυση</a:t>
            </a:r>
            <a:endParaRPr lang="en-US" sz="3600" b="1" dirty="0"/>
          </a:p>
          <a:p>
            <a:pPr lvl="1"/>
            <a:r>
              <a:rPr lang="el-GR" sz="2800" dirty="0"/>
              <a:t>Εξωγενείς ενισχυτές (</a:t>
            </a:r>
            <a:r>
              <a:rPr lang="el-GR" sz="2800" dirty="0" err="1"/>
              <a:t>λικοί</a:t>
            </a:r>
            <a:r>
              <a:rPr lang="el-GR" sz="2800" dirty="0"/>
              <a:t> ενισχυτές, κοινωνικοί ενισχυτές, ενισχυτές δραστηριοτήτων, συμβολικοί ενισχυτές, θετική ανατροφοδότηση)</a:t>
            </a:r>
            <a:endParaRPr lang="en-US" sz="3200" dirty="0"/>
          </a:p>
          <a:p>
            <a:pPr lvl="1"/>
            <a:r>
              <a:rPr lang="el-GR" sz="2800" dirty="0"/>
              <a:t>Ενδογενείς ενισχυτές </a:t>
            </a:r>
            <a:endParaRPr lang="en-US" sz="3200" dirty="0"/>
          </a:p>
          <a:p>
            <a:pPr lvl="0"/>
            <a:r>
              <a:rPr lang="el-GR" sz="3200" b="1" dirty="0"/>
              <a:t>Αρνητική </a:t>
            </a:r>
            <a:r>
              <a:rPr lang="el-GR" sz="3200" b="1" dirty="0" smtClean="0"/>
              <a:t>ενίσχυση</a:t>
            </a:r>
          </a:p>
          <a:p>
            <a:pPr lvl="1"/>
            <a:r>
              <a:rPr lang="el-GR" sz="2800" dirty="0" smtClean="0"/>
              <a:t>απομάκρυνση </a:t>
            </a:r>
            <a:r>
              <a:rPr lang="el-GR" sz="2800" dirty="0"/>
              <a:t>ενός </a:t>
            </a:r>
            <a:r>
              <a:rPr lang="el-GR" sz="2800" dirty="0" err="1"/>
              <a:t>αποστροφικού</a:t>
            </a:r>
            <a:r>
              <a:rPr lang="el-GR" sz="2800" dirty="0"/>
              <a:t> ή δυσάρεστου ερεθίσματος (ενοχών, άγχους</a:t>
            </a:r>
            <a:r>
              <a:rPr lang="el-GR" sz="2800" dirty="0" smtClean="0"/>
              <a:t>)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19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Φαινόμενα της συντελεστικής εξαρτημένης </a:t>
            </a:r>
            <a:r>
              <a:rPr lang="el-GR" dirty="0" smtClean="0"/>
              <a:t>μάθησης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Δεισιδαιμονική συμπεριφορά </a:t>
            </a:r>
            <a:endParaRPr lang="en-US" dirty="0"/>
          </a:p>
          <a:p>
            <a:pPr lvl="0"/>
            <a:r>
              <a:rPr lang="el-GR" dirty="0"/>
              <a:t>Σταδιακή διαμόρφωση της συμπεριφοράς </a:t>
            </a:r>
            <a:endParaRPr lang="en-US" dirty="0"/>
          </a:p>
          <a:p>
            <a:pPr lvl="0"/>
            <a:r>
              <a:rPr lang="el-GR" dirty="0"/>
              <a:t>Αλυσιδωτή συμπεριφορά</a:t>
            </a:r>
            <a:endParaRPr lang="en-US" dirty="0"/>
          </a:p>
          <a:p>
            <a:pPr lvl="0"/>
            <a:r>
              <a:rPr lang="el-GR" dirty="0"/>
              <a:t>Απόσβεση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3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Επιδράσεις των προγραμμάτων </a:t>
            </a:r>
            <a:r>
              <a:rPr lang="el-GR" dirty="0" smtClean="0"/>
              <a:t>ενίσχυσης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sz="3200" dirty="0"/>
              <a:t>Προγράμματα αναλογίας</a:t>
            </a:r>
            <a:endParaRPr lang="en-US" sz="3600" dirty="0"/>
          </a:p>
          <a:p>
            <a:pPr lvl="1"/>
            <a:r>
              <a:rPr lang="el-GR" sz="2800" dirty="0"/>
              <a:t>Σταθερής αναλογίας</a:t>
            </a:r>
            <a:endParaRPr lang="en-US" sz="3200" dirty="0"/>
          </a:p>
          <a:p>
            <a:pPr lvl="1"/>
            <a:r>
              <a:rPr lang="el-GR" sz="2800" dirty="0"/>
              <a:t>Μεταβλητής αναλογίας</a:t>
            </a:r>
            <a:endParaRPr lang="en-US" sz="3200" dirty="0"/>
          </a:p>
          <a:p>
            <a:pPr lvl="0"/>
            <a:r>
              <a:rPr lang="el-GR" sz="3200" dirty="0"/>
              <a:t>Προγράμματα διαστήματος</a:t>
            </a:r>
            <a:endParaRPr lang="en-US" sz="3600" dirty="0"/>
          </a:p>
          <a:p>
            <a:pPr lvl="1"/>
            <a:r>
              <a:rPr lang="el-GR" sz="2800" dirty="0"/>
              <a:t>Σταθερού διαστήματος</a:t>
            </a:r>
            <a:endParaRPr lang="en-US" sz="3200" dirty="0"/>
          </a:p>
          <a:p>
            <a:pPr lvl="1"/>
            <a:r>
              <a:rPr lang="el-GR" sz="2800" dirty="0"/>
              <a:t>Μεταβλητού διαστήματος</a:t>
            </a:r>
            <a:endParaRPr lang="en-US" sz="3200" dirty="0"/>
          </a:p>
          <a:p>
            <a:pPr lvl="0"/>
            <a:r>
              <a:rPr lang="el-GR" sz="3200" dirty="0"/>
              <a:t>Διαφορικά προγράμματα</a:t>
            </a:r>
            <a:endParaRPr lang="en-US" sz="3600" dirty="0"/>
          </a:p>
          <a:p>
            <a:pPr lvl="1"/>
            <a:r>
              <a:rPr lang="el-GR" sz="2800" dirty="0"/>
              <a:t>Υψηλής συχνότητας δράσης</a:t>
            </a:r>
            <a:endParaRPr lang="en-US" sz="3200" dirty="0"/>
          </a:p>
          <a:p>
            <a:pPr lvl="1"/>
            <a:r>
              <a:rPr lang="el-GR" sz="2800" dirty="0"/>
              <a:t>Χαμηλής συχνότητας </a:t>
            </a:r>
            <a:r>
              <a:rPr lang="el-GR" sz="2800" dirty="0" smtClean="0"/>
              <a:t>δράσης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54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Συνέπειες των </a:t>
            </a:r>
            <a:r>
              <a:rPr lang="el-GR" dirty="0" err="1"/>
              <a:t>προγενόμενων</a:t>
            </a:r>
            <a:r>
              <a:rPr lang="el-GR" dirty="0"/>
              <a:t> ερεθισμάτων και αντιδράσεων στη συντελεστική εξαρτημένη </a:t>
            </a:r>
            <a:r>
              <a:rPr lang="el-GR" dirty="0" smtClean="0"/>
              <a:t>μάθηση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2146041"/>
            <a:ext cx="8595360" cy="403409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l-GR" dirty="0"/>
              <a:t>Παροχή ενδεικτικών στοιχείων (διακριτικό ερέθισμα)</a:t>
            </a:r>
            <a:endParaRPr lang="en-US" dirty="0"/>
          </a:p>
          <a:p>
            <a:pPr lvl="0"/>
            <a:r>
              <a:rPr lang="el-GR" dirty="0"/>
              <a:t>Γεγονότα του περιβάλλοντος</a:t>
            </a:r>
            <a:endParaRPr lang="en-US" dirty="0"/>
          </a:p>
          <a:p>
            <a:pPr lvl="0"/>
            <a:r>
              <a:rPr lang="el-GR" dirty="0"/>
              <a:t>Γενίκευση</a:t>
            </a:r>
            <a:endParaRPr lang="en-US" dirty="0"/>
          </a:p>
          <a:p>
            <a:pPr lvl="0"/>
            <a:r>
              <a:rPr lang="el-GR" dirty="0"/>
              <a:t>Διάκριση ερεθισμάτων</a:t>
            </a:r>
            <a:endParaRPr lang="en-US" dirty="0"/>
          </a:p>
          <a:p>
            <a:pPr lvl="0"/>
            <a:r>
              <a:rPr lang="el-GR" dirty="0" err="1"/>
              <a:t>Συμπεριφορική</a:t>
            </a:r>
            <a:r>
              <a:rPr lang="el-GR" dirty="0"/>
              <a:t> </a:t>
            </a:r>
            <a:r>
              <a:rPr lang="el-GR" dirty="0" smtClean="0"/>
              <a:t>ορμή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2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Μάθηση </a:t>
            </a:r>
            <a:r>
              <a:rPr lang="el-GR" dirty="0" smtClean="0"/>
              <a:t>αποφυγής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el-GR" b="1" dirty="0"/>
              <a:t>Ενεργητική μάθηση αποφυγής</a:t>
            </a:r>
            <a:endParaRPr lang="en-US" sz="2400" dirty="0"/>
          </a:p>
          <a:p>
            <a:pPr lvl="0"/>
            <a:r>
              <a:rPr lang="el-GR" b="1" dirty="0"/>
              <a:t>Παθητική μάθηση αποφυγής</a:t>
            </a:r>
            <a:endParaRPr lang="en-US" sz="2400" dirty="0"/>
          </a:p>
          <a:p>
            <a:pPr lvl="0"/>
            <a:r>
              <a:rPr lang="el-GR" b="1" dirty="0"/>
              <a:t>Καταπολέμηση συμπεριφορών αποφυγής στη σχολική τάξη</a:t>
            </a:r>
            <a:r>
              <a:rPr lang="el-GR" dirty="0"/>
              <a:t>:</a:t>
            </a:r>
            <a:endParaRPr lang="en-US" sz="2400" dirty="0"/>
          </a:p>
          <a:p>
            <a:pPr lvl="1"/>
            <a:r>
              <a:rPr lang="el-GR" dirty="0"/>
              <a:t>Αποτροπή εκμάθησης εξαρχής</a:t>
            </a:r>
            <a:endParaRPr lang="en-US" sz="2000" dirty="0"/>
          </a:p>
          <a:p>
            <a:pPr lvl="1"/>
            <a:r>
              <a:rPr lang="el-GR" dirty="0"/>
              <a:t>Εξάλειψη κάθε κλασικά εξαρτημένης αντίδρασης φόβου μέσω συστηματικής απευαισθητοποίησης</a:t>
            </a:r>
            <a:endParaRPr lang="en-US" sz="2000" dirty="0"/>
          </a:p>
          <a:p>
            <a:pPr lvl="1"/>
            <a:r>
              <a:rPr lang="el-GR" dirty="0"/>
              <a:t>Αποτροπή εκδήλωσης μη παραγωγικών αντιδράσεων </a:t>
            </a:r>
            <a:r>
              <a:rPr lang="el-GR" dirty="0" smtClean="0"/>
              <a:t>αποφυγής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16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62063" y="2607477"/>
            <a:ext cx="4479925" cy="279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5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Τιμωρία (1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17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2063" y="2243352"/>
            <a:ext cx="8594725" cy="3522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3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Τιμωρία (2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18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2063" y="2379566"/>
            <a:ext cx="8594725" cy="324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60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Δυνητικά αποτελεσματικές μορφές </a:t>
            </a:r>
            <a:r>
              <a:rPr lang="el-GR" dirty="0" smtClean="0"/>
              <a:t>τιμωρίας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sz="3200" dirty="0"/>
              <a:t>Λεκτική επίπληξη</a:t>
            </a:r>
            <a:endParaRPr lang="en-US" sz="3600" dirty="0"/>
          </a:p>
          <a:p>
            <a:pPr lvl="0"/>
            <a:r>
              <a:rPr lang="el-GR" sz="3200" dirty="0"/>
              <a:t>Επανόρθωση &amp; </a:t>
            </a:r>
            <a:r>
              <a:rPr lang="el-GR" sz="3200" dirty="0" err="1"/>
              <a:t>υπερδιόρθωση</a:t>
            </a:r>
            <a:r>
              <a:rPr lang="el-GR" sz="3200" dirty="0"/>
              <a:t>: </a:t>
            </a:r>
            <a:endParaRPr lang="en-US" sz="3600" dirty="0"/>
          </a:p>
          <a:p>
            <a:pPr lvl="1"/>
            <a:r>
              <a:rPr lang="el-GR" sz="2800" dirty="0"/>
              <a:t>Επανόρθωση</a:t>
            </a:r>
            <a:endParaRPr lang="en-US" sz="3200" dirty="0"/>
          </a:p>
          <a:p>
            <a:pPr lvl="1"/>
            <a:r>
              <a:rPr lang="el-GR" sz="2800" dirty="0"/>
              <a:t>Επανορθωτική </a:t>
            </a:r>
            <a:r>
              <a:rPr lang="el-GR" sz="2800" dirty="0" err="1"/>
              <a:t>υπερδιόρθωση</a:t>
            </a:r>
            <a:r>
              <a:rPr lang="el-GR" sz="2800" dirty="0"/>
              <a:t> </a:t>
            </a:r>
            <a:endParaRPr lang="en-US" sz="3200" dirty="0"/>
          </a:p>
          <a:p>
            <a:pPr lvl="1"/>
            <a:r>
              <a:rPr lang="el-GR" sz="2800" dirty="0"/>
              <a:t>Θετική </a:t>
            </a:r>
            <a:r>
              <a:rPr lang="el-GR" sz="2800" dirty="0" err="1"/>
              <a:t>υπερδιόρθωση</a:t>
            </a:r>
            <a:endParaRPr lang="en-US" sz="3200" dirty="0"/>
          </a:p>
          <a:p>
            <a:pPr lvl="1"/>
            <a:r>
              <a:rPr lang="el-GR" sz="2800" dirty="0"/>
              <a:t>Περίοδος απομάκρυνσης</a:t>
            </a:r>
            <a:endParaRPr lang="en-US" sz="3200" dirty="0"/>
          </a:p>
          <a:p>
            <a:pPr lvl="0"/>
            <a:r>
              <a:rPr lang="el-GR" sz="3200" dirty="0" err="1"/>
              <a:t>Ενδοσχολική</a:t>
            </a:r>
            <a:r>
              <a:rPr lang="el-GR" sz="3200" dirty="0"/>
              <a:t> αποβολή </a:t>
            </a:r>
            <a:endParaRPr lang="en-US" sz="3600" dirty="0"/>
          </a:p>
          <a:p>
            <a:pPr lvl="0"/>
            <a:r>
              <a:rPr lang="el-GR" sz="3200" dirty="0"/>
              <a:t>Το κόστος </a:t>
            </a:r>
            <a:r>
              <a:rPr lang="el-GR" sz="3200" dirty="0" smtClean="0"/>
              <a:t>αντίδρασης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20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Βασικές θέσεις του συμπεριφορισμού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988190"/>
            <a:ext cx="9692640" cy="4636545"/>
          </a:xfrm>
        </p:spPr>
        <p:txBody>
          <a:bodyPr>
            <a:normAutofit fontScale="55000" lnSpcReduction="20000"/>
          </a:bodyPr>
          <a:lstStyle/>
          <a:p>
            <a:pPr lvl="0">
              <a:lnSpc>
                <a:spcPct val="134000"/>
              </a:lnSpc>
            </a:pPr>
            <a:r>
              <a:rPr lang="el-GR" sz="3200" dirty="0" err="1"/>
              <a:t>Ισοδυναμικότητα</a:t>
            </a:r>
            <a:r>
              <a:rPr lang="el-GR" sz="3200" dirty="0"/>
              <a:t> </a:t>
            </a:r>
            <a:endParaRPr lang="en-US" sz="3600" dirty="0"/>
          </a:p>
          <a:p>
            <a:pPr lvl="0">
              <a:lnSpc>
                <a:spcPct val="134000"/>
              </a:lnSpc>
            </a:pPr>
            <a:r>
              <a:rPr lang="el-GR" sz="3200" dirty="0"/>
              <a:t>Ψυχολογία </a:t>
            </a:r>
            <a:r>
              <a:rPr lang="en-US" sz="3200" dirty="0"/>
              <a:t>E</a:t>
            </a:r>
            <a:r>
              <a:rPr lang="el-GR" sz="3200" dirty="0"/>
              <a:t>-</a:t>
            </a:r>
            <a:r>
              <a:rPr lang="en-US" sz="3200" dirty="0"/>
              <a:t>A </a:t>
            </a:r>
            <a:endParaRPr lang="en-US" sz="3600" dirty="0"/>
          </a:p>
          <a:p>
            <a:pPr lvl="1">
              <a:lnSpc>
                <a:spcPct val="134000"/>
              </a:lnSpc>
            </a:pPr>
            <a:r>
              <a:rPr lang="el-GR" sz="2800" dirty="0"/>
              <a:t>Θεωρίες «μαύρου κουτιού» (ερέθισμα-αντίδραση)</a:t>
            </a:r>
            <a:endParaRPr lang="en-US" sz="3200" dirty="0"/>
          </a:p>
          <a:p>
            <a:pPr lvl="1">
              <a:lnSpc>
                <a:spcPct val="134000"/>
              </a:lnSpc>
            </a:pPr>
            <a:r>
              <a:rPr lang="el-GR" sz="2800" dirty="0"/>
              <a:t>Θεωρίες </a:t>
            </a:r>
            <a:r>
              <a:rPr lang="el-GR" sz="2800" dirty="0" err="1"/>
              <a:t>νεοσυμπεριφορισμού</a:t>
            </a:r>
            <a:r>
              <a:rPr lang="el-GR" sz="2800" dirty="0"/>
              <a:t> (ερέθισμα- οργανισμός-απόκριση)</a:t>
            </a:r>
            <a:endParaRPr lang="en-US" sz="3200" dirty="0"/>
          </a:p>
          <a:p>
            <a:pPr lvl="0">
              <a:lnSpc>
                <a:spcPct val="134000"/>
              </a:lnSpc>
            </a:pPr>
            <a:r>
              <a:rPr lang="el-GR" sz="3200" dirty="0"/>
              <a:t>Η μάθηση προϋποθέτει αλλαγή στη συμπεριφορά. </a:t>
            </a:r>
            <a:endParaRPr lang="en-US" sz="3600" dirty="0"/>
          </a:p>
          <a:p>
            <a:pPr lvl="0">
              <a:lnSpc>
                <a:spcPct val="134000"/>
              </a:lnSpc>
            </a:pPr>
            <a:r>
              <a:rPr lang="el-GR" sz="3200" dirty="0"/>
              <a:t>Οι οργανισμοί γεννιούνται άγραφοι πίνακες (</a:t>
            </a:r>
            <a:r>
              <a:rPr lang="en-US" sz="3200" dirty="0"/>
              <a:t>tabula rasa</a:t>
            </a:r>
            <a:r>
              <a:rPr lang="el-GR" sz="3200" dirty="0"/>
              <a:t>). </a:t>
            </a:r>
            <a:endParaRPr lang="en-US" sz="3600" dirty="0"/>
          </a:p>
          <a:p>
            <a:pPr lvl="0">
              <a:lnSpc>
                <a:spcPct val="134000"/>
              </a:lnSpc>
            </a:pPr>
            <a:r>
              <a:rPr lang="el-GR" sz="3200" dirty="0"/>
              <a:t>Μάθηση = αποτέλεσμα των γεγονότων του περιβάλλοντος. </a:t>
            </a:r>
            <a:endParaRPr lang="en-US" sz="3600" dirty="0"/>
          </a:p>
          <a:p>
            <a:pPr lvl="1">
              <a:lnSpc>
                <a:spcPct val="134000"/>
              </a:lnSpc>
            </a:pPr>
            <a:r>
              <a:rPr lang="el-GR" sz="2800" dirty="0"/>
              <a:t>Εξαρτημένη μάθηση </a:t>
            </a:r>
            <a:endParaRPr lang="en-US" sz="3200" dirty="0"/>
          </a:p>
          <a:p>
            <a:pPr lvl="1">
              <a:lnSpc>
                <a:spcPct val="134000"/>
              </a:lnSpc>
            </a:pPr>
            <a:r>
              <a:rPr lang="el-GR" sz="2800" dirty="0"/>
              <a:t>Ντετερμινιστές </a:t>
            </a:r>
            <a:endParaRPr lang="en-US" sz="3200" dirty="0"/>
          </a:p>
          <a:p>
            <a:pPr lvl="0">
              <a:lnSpc>
                <a:spcPct val="134000"/>
              </a:lnSpc>
            </a:pPr>
            <a:r>
              <a:rPr lang="el-GR" sz="3200" dirty="0"/>
              <a:t>Οι πιο χρήσιμες θεωρίες είναι λιτές</a:t>
            </a:r>
            <a:endParaRPr lang="en-US" sz="3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Αναποτελεσματικές μορφές </a:t>
            </a:r>
            <a:r>
              <a:rPr lang="el-GR" dirty="0" smtClean="0"/>
              <a:t>τιμωρίας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l-GR" dirty="0"/>
              <a:t>Σωματική τιμωρία</a:t>
            </a:r>
            <a:endParaRPr lang="en-US" dirty="0"/>
          </a:p>
          <a:p>
            <a:pPr lvl="0"/>
            <a:r>
              <a:rPr lang="el-GR" dirty="0"/>
              <a:t>Ψυχολογική τιμωρία </a:t>
            </a:r>
            <a:endParaRPr lang="en-US" dirty="0"/>
          </a:p>
          <a:p>
            <a:pPr lvl="0"/>
            <a:r>
              <a:rPr lang="el-GR" dirty="0"/>
              <a:t>Επιπλέον εργασίες στην τάξη </a:t>
            </a:r>
            <a:endParaRPr lang="en-US" dirty="0"/>
          </a:p>
          <a:p>
            <a:pPr lvl="0"/>
            <a:r>
              <a:rPr lang="el-GR" dirty="0"/>
              <a:t>Αποβολή</a:t>
            </a:r>
            <a:endParaRPr lang="en-US" dirty="0"/>
          </a:p>
          <a:p>
            <a:pPr lvl="0"/>
            <a:r>
              <a:rPr lang="el-GR" dirty="0"/>
              <a:t>Απώλεια του διαλείμματος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5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Νόηση και κίνητρα στις συμπεριφοριστικές θεωρίες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Κλασική εξαρτημένη μάθηση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σχηματισμός συνδέσεων όχι μεταξύ δύο ερεθισμάτων αλλά μεταξύ των εσωτερικών νοητικών αναπαραστάσεων των ερεθισμάτων, δεν συνδέεται πάντα με τη νόηση </a:t>
            </a:r>
            <a:endParaRPr lang="en-US" dirty="0"/>
          </a:p>
          <a:p>
            <a:pPr lvl="0"/>
            <a:r>
              <a:rPr lang="el-GR" dirty="0"/>
              <a:t>Εξέταση «αόρατων» νοητικών διεργασιών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διευρύνει την αντίληψη για την συντελεστική εξάρτηση</a:t>
            </a:r>
            <a:endParaRPr lang="en-US" dirty="0"/>
          </a:p>
          <a:p>
            <a:pPr lvl="0"/>
            <a:r>
              <a:rPr lang="el-GR" dirty="0"/>
              <a:t>Η παρώθηση συνδέεται με την ενίσχυση </a:t>
            </a:r>
            <a:endParaRPr lang="en-US" dirty="0"/>
          </a:p>
          <a:p>
            <a:pPr lvl="0"/>
            <a:r>
              <a:rPr lang="el-GR" dirty="0"/>
              <a:t>Τα κίνητρα &amp; η νόηση υπεισέρχονται σε δύο φαινόμενα (φαινόμενα αντίθεσης): του ενθουσιασμού &amp; της </a:t>
            </a:r>
            <a:r>
              <a:rPr lang="el-GR" dirty="0" smtClean="0"/>
              <a:t>κατάθλιψης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9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Κλασική εξαρτημένη μάθηση (1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8595360" cy="4851918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Ρώσος φυσιολόγος </a:t>
            </a:r>
            <a:r>
              <a:rPr lang="en-US" dirty="0"/>
              <a:t>Ivan Pavlov</a:t>
            </a:r>
            <a:r>
              <a:rPr lang="el-GR" dirty="0"/>
              <a:t> (20ος αιώνας)</a:t>
            </a:r>
            <a:endParaRPr lang="en-US" dirty="0"/>
          </a:p>
          <a:p>
            <a:pPr lvl="0"/>
            <a:r>
              <a:rPr lang="el-GR" dirty="0"/>
              <a:t>Πειράματα σε σκύλους </a:t>
            </a:r>
            <a:endParaRPr lang="en-US" dirty="0"/>
          </a:p>
          <a:p>
            <a:pPr lvl="0"/>
            <a:r>
              <a:rPr lang="el-GR" dirty="0"/>
              <a:t>Εξαρτημένα αντανακλαστικά (</a:t>
            </a:r>
            <a:r>
              <a:rPr lang="en-US" dirty="0"/>
              <a:t>Conditioned Reflexes</a:t>
            </a:r>
            <a:r>
              <a:rPr lang="el-GR" dirty="0"/>
              <a:t>)</a:t>
            </a:r>
            <a:r>
              <a:rPr lang="el-GR" i="1" dirty="0"/>
              <a:t> </a:t>
            </a:r>
            <a:endParaRPr lang="en-US" dirty="0"/>
          </a:p>
          <a:p>
            <a:pPr lvl="0"/>
            <a:r>
              <a:rPr lang="el-GR" dirty="0"/>
              <a:t>3 βήματα των πειραματικών διαδικασιών </a:t>
            </a:r>
            <a:r>
              <a:rPr lang="en-US" dirty="0"/>
              <a:t>Pavlov</a:t>
            </a:r>
          </a:p>
          <a:p>
            <a:pPr lvl="1"/>
            <a:r>
              <a:rPr lang="en-US" dirty="0"/>
              <a:t>O</a:t>
            </a:r>
            <a:r>
              <a:rPr lang="el-GR" dirty="0" err="1"/>
              <a:t>υδέτερο</a:t>
            </a:r>
            <a:r>
              <a:rPr lang="el-GR" dirty="0"/>
              <a:t> ερέθισμα (</a:t>
            </a:r>
            <a:r>
              <a:rPr lang="en-US" dirty="0"/>
              <a:t>E</a:t>
            </a:r>
            <a:r>
              <a:rPr lang="en-US" baseline="30000" dirty="0"/>
              <a:t>O</a:t>
            </a:r>
            <a:r>
              <a:rPr lang="el-GR" dirty="0"/>
              <a:t>) </a:t>
            </a:r>
            <a:endParaRPr lang="en-US" dirty="0"/>
          </a:p>
          <a:p>
            <a:pPr lvl="1"/>
            <a:r>
              <a:rPr lang="el-GR" dirty="0"/>
              <a:t>Το Ε</a:t>
            </a:r>
            <a:r>
              <a:rPr lang="el-GR" baseline="30000" dirty="0"/>
              <a:t>Ο</a:t>
            </a:r>
            <a:r>
              <a:rPr lang="el-GR" dirty="0"/>
              <a:t> προσφέρεται πριν από ένα άλλο ερέθισμα = ανεξάρτητο ερέθισμα (</a:t>
            </a:r>
            <a:r>
              <a:rPr lang="en-US" dirty="0"/>
              <a:t>E</a:t>
            </a:r>
            <a:r>
              <a:rPr lang="en-US" baseline="30000" dirty="0"/>
              <a:t>A</a:t>
            </a:r>
            <a:r>
              <a:rPr lang="el-GR" dirty="0"/>
              <a:t>) &amp; η απόκριση σε αυτό = ανεξάρτητη αντίδραση (</a:t>
            </a:r>
            <a:r>
              <a:rPr lang="en-US" dirty="0"/>
              <a:t>A</a:t>
            </a:r>
            <a:r>
              <a:rPr lang="en-US" baseline="30000" dirty="0"/>
              <a:t>A</a:t>
            </a:r>
            <a:r>
              <a:rPr lang="el-GR" dirty="0"/>
              <a:t>)</a:t>
            </a:r>
            <a:endParaRPr lang="en-US" dirty="0"/>
          </a:p>
          <a:p>
            <a:pPr lvl="1"/>
            <a:r>
              <a:rPr lang="el-GR" dirty="0"/>
              <a:t>Το Ε</a:t>
            </a:r>
            <a:r>
              <a:rPr lang="el-GR" baseline="30000" dirty="0"/>
              <a:t>Ο</a:t>
            </a:r>
            <a:r>
              <a:rPr lang="el-GR" dirty="0"/>
              <a:t> μετατρέπεται σε εξαρτημένο ερέθισμα (</a:t>
            </a:r>
            <a:r>
              <a:rPr lang="en-US" dirty="0"/>
              <a:t>E</a:t>
            </a:r>
            <a:r>
              <a:rPr lang="en-US" baseline="30000" dirty="0"/>
              <a:t>E</a:t>
            </a:r>
            <a:r>
              <a:rPr lang="el-GR" dirty="0"/>
              <a:t>), απέναντι στο οποίο ένας οργανισμός έμαθε μία εξαρτημένη αντίδραση (</a:t>
            </a:r>
            <a:r>
              <a:rPr lang="en-US" dirty="0"/>
              <a:t>A</a:t>
            </a:r>
            <a:r>
              <a:rPr lang="en-US" baseline="30000" dirty="0"/>
              <a:t>E</a:t>
            </a:r>
            <a:r>
              <a:rPr lang="el-GR" dirty="0"/>
              <a:t>)</a:t>
            </a:r>
            <a:endParaRPr lang="en-US" dirty="0"/>
          </a:p>
          <a:p>
            <a:pPr lvl="0"/>
            <a:r>
              <a:rPr lang="el-GR" dirty="0"/>
              <a:t>Μάθηση σημάτων</a:t>
            </a:r>
            <a:r>
              <a:rPr lang="el-GR" b="1" dirty="0"/>
              <a:t>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πρώτο Ε</a:t>
            </a:r>
            <a:r>
              <a:rPr lang="el-GR" baseline="30000" dirty="0"/>
              <a:t>Ε</a:t>
            </a:r>
            <a:r>
              <a:rPr lang="el-GR" dirty="0"/>
              <a:t> = ρόλος σήματος για την έλευση του Ε</a:t>
            </a:r>
            <a:r>
              <a:rPr lang="el-GR" baseline="30000" dirty="0"/>
              <a:t>Α</a:t>
            </a:r>
            <a:endParaRPr lang="en-US" dirty="0"/>
          </a:p>
          <a:p>
            <a:r>
              <a:rPr lang="el-GR" dirty="0"/>
              <a:t>Μάθηση ακούσιων αντιδράσεων = αυτόματες αντιδράσεις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8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Κλασική εξαρτημένη μάθηση </a:t>
            </a:r>
            <a:r>
              <a:rPr lang="el-GR" dirty="0" smtClean="0"/>
              <a:t>(2)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2063" y="1872351"/>
            <a:ext cx="8594725" cy="426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11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Η κλασική εξάρτηση στην ανθρώπινη μάθηση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8595360" cy="4851918"/>
          </a:xfrm>
        </p:spPr>
        <p:txBody>
          <a:bodyPr>
            <a:normAutofit/>
          </a:bodyPr>
          <a:lstStyle/>
          <a:p>
            <a:pPr lvl="0"/>
            <a:r>
              <a:rPr lang="el-GR" dirty="0"/>
              <a:t>Κλασική εξαρτημένη μάθηση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χρήσιμο εργαλείο εξήγησης φόβων και φοβιών του ανθρώπου</a:t>
            </a:r>
            <a:endParaRPr lang="en-US" dirty="0"/>
          </a:p>
          <a:p>
            <a:pPr lvl="0"/>
            <a:r>
              <a:rPr lang="el-GR" dirty="0"/>
              <a:t>Περίπτωση του «μικρού Άλμπερτ», </a:t>
            </a:r>
            <a:r>
              <a:rPr lang="en-US" dirty="0"/>
              <a:t>John Watson </a:t>
            </a:r>
            <a:r>
              <a:rPr lang="el-GR" dirty="0"/>
              <a:t>&amp; </a:t>
            </a:r>
            <a:r>
              <a:rPr lang="en-US" dirty="0"/>
              <a:t>Rosalie Rayner</a:t>
            </a:r>
            <a:r>
              <a:rPr lang="el-GR" dirty="0"/>
              <a:t> (1920)</a:t>
            </a:r>
            <a:endParaRPr lang="en-US" dirty="0"/>
          </a:p>
          <a:p>
            <a:pPr lvl="0"/>
            <a:r>
              <a:rPr lang="el-GR" dirty="0"/>
              <a:t>Κλασική εξαρτημένη μάθηση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εξήγηση στάσεων, επιρροής των διαφημίσεων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5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Φαινόμενα που απαντώνται συχνά στην κλασική εξαρτημένη μάθηση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8595360" cy="4851918"/>
          </a:xfrm>
        </p:spPr>
        <p:txBody>
          <a:bodyPr>
            <a:normAutofit/>
          </a:bodyPr>
          <a:lstStyle/>
          <a:p>
            <a:pPr lvl="0"/>
            <a:r>
              <a:rPr lang="el-GR" dirty="0"/>
              <a:t>Κλασική εξαρτημένη μάθηση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χρήσιμο εργαλείο εξήγησης φόβων και φοβιών του ανθρώπου</a:t>
            </a:r>
            <a:endParaRPr lang="en-US" dirty="0"/>
          </a:p>
          <a:p>
            <a:pPr lvl="0"/>
            <a:r>
              <a:rPr lang="el-GR" dirty="0"/>
              <a:t>Περίπτωση του «μικρού Άλμπερτ», </a:t>
            </a:r>
            <a:r>
              <a:rPr lang="en-US" dirty="0"/>
              <a:t>John Watson </a:t>
            </a:r>
            <a:r>
              <a:rPr lang="el-GR" dirty="0"/>
              <a:t>&amp; </a:t>
            </a:r>
            <a:r>
              <a:rPr lang="en-US" dirty="0"/>
              <a:t>Rosalie Rayner</a:t>
            </a:r>
            <a:r>
              <a:rPr lang="el-GR" dirty="0"/>
              <a:t> (1920)</a:t>
            </a:r>
            <a:endParaRPr lang="en-US" dirty="0"/>
          </a:p>
          <a:p>
            <a:pPr lvl="0"/>
            <a:r>
              <a:rPr lang="el-GR" dirty="0"/>
              <a:t>Κλασική εξαρτημένη μάθηση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εξήγηση στάσεων, επιρροής των διαφημίσεων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08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Φαινόμενα που απαντώνται συχνά στην κλασική εξαρτημένη μάθηση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799"/>
            <a:ext cx="8595360" cy="4211217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l-GR" dirty="0"/>
              <a:t>Συνειρμική μεροληψία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(π.χ., φαγητό με τη ναυτία)</a:t>
            </a:r>
            <a:endParaRPr lang="en-US" dirty="0"/>
          </a:p>
          <a:p>
            <a:pPr lvl="0"/>
            <a:r>
              <a:rPr lang="el-GR" dirty="0"/>
              <a:t>Η σημασία της συνάφειας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Ε</a:t>
            </a:r>
            <a:r>
              <a:rPr lang="el-GR" baseline="30000" dirty="0"/>
              <a:t>Ε</a:t>
            </a:r>
            <a:r>
              <a:rPr lang="el-GR" dirty="0"/>
              <a:t> προηγείται χρονικά του Ε</a:t>
            </a:r>
            <a:r>
              <a:rPr lang="el-GR" baseline="30000" dirty="0"/>
              <a:t>Α</a:t>
            </a:r>
            <a:r>
              <a:rPr lang="el-GR" dirty="0"/>
              <a:t> (γειτνίαση)</a:t>
            </a:r>
            <a:endParaRPr lang="en-US" dirty="0"/>
          </a:p>
          <a:p>
            <a:pPr lvl="0"/>
            <a:r>
              <a:rPr lang="el-GR" dirty="0"/>
              <a:t>Απόσβεση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επαναληπτικές εμφανίσεις του Ε</a:t>
            </a:r>
            <a:r>
              <a:rPr lang="el-GR" baseline="30000" dirty="0"/>
              <a:t>Ε</a:t>
            </a:r>
            <a:r>
              <a:rPr lang="el-GR" i="1" dirty="0"/>
              <a:t> </a:t>
            </a:r>
            <a:r>
              <a:rPr lang="el-GR" dirty="0"/>
              <a:t>δίχως</a:t>
            </a:r>
            <a:r>
              <a:rPr lang="el-GR" i="1" dirty="0"/>
              <a:t> </a:t>
            </a:r>
            <a:r>
              <a:rPr lang="el-GR" dirty="0"/>
              <a:t>το Ε</a:t>
            </a:r>
            <a:r>
              <a:rPr lang="el-GR" baseline="30000" dirty="0"/>
              <a:t>Α</a:t>
            </a:r>
            <a:r>
              <a:rPr lang="el-GR" dirty="0"/>
              <a:t> οδηγούν σε ολοένα πιο αδύναμες Α</a:t>
            </a:r>
            <a:r>
              <a:rPr lang="el-GR" baseline="30000" dirty="0"/>
              <a:t>Ε</a:t>
            </a:r>
            <a:endParaRPr lang="en-US" dirty="0"/>
          </a:p>
          <a:p>
            <a:pPr lvl="0"/>
            <a:r>
              <a:rPr lang="el-GR" dirty="0"/>
              <a:t>Αυθόρμητη ανάκαμψη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επανεμφάνιση μιας Α</a:t>
            </a:r>
            <a:r>
              <a:rPr lang="el-GR" baseline="30000" dirty="0"/>
              <a:t>Ε</a:t>
            </a:r>
            <a:r>
              <a:rPr lang="el-GR" dirty="0"/>
              <a:t> η οποία παρατηρείται όταν την περίοδο της εξάλειψης διαδέχεται μία περίοδος ηρεμίας</a:t>
            </a:r>
            <a:endParaRPr lang="en-US" dirty="0"/>
          </a:p>
          <a:p>
            <a:pPr lvl="0"/>
            <a:r>
              <a:rPr lang="el-GR" dirty="0"/>
              <a:t>Γενίκευση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απόκριση σε άλλα, τρίτα ερεθίσματα με τον ίδιο τρόπο απόκρισης στο αρχικό Ε</a:t>
            </a:r>
            <a:r>
              <a:rPr lang="el-GR" baseline="30000" dirty="0"/>
              <a:t>Ε</a:t>
            </a:r>
            <a:endParaRPr lang="en-US" dirty="0"/>
          </a:p>
          <a:p>
            <a:pPr lvl="0"/>
            <a:r>
              <a:rPr lang="el-GR" dirty="0"/>
              <a:t>Διάκριση ερεθισμάτων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Ε</a:t>
            </a:r>
            <a:r>
              <a:rPr lang="el-GR" baseline="30000" dirty="0"/>
              <a:t>Ε</a:t>
            </a:r>
            <a:r>
              <a:rPr lang="el-GR" dirty="0"/>
              <a:t>1 παρουσιάζεται σε σύνδεση με ένα Ε</a:t>
            </a:r>
            <a:r>
              <a:rPr lang="el-GR" baseline="30000" dirty="0"/>
              <a:t>Α</a:t>
            </a:r>
            <a:r>
              <a:rPr lang="el-GR" dirty="0"/>
              <a:t>, ενώ Ε</a:t>
            </a:r>
            <a:r>
              <a:rPr lang="el-GR" baseline="30000" dirty="0"/>
              <a:t>Ε</a:t>
            </a:r>
            <a:r>
              <a:rPr lang="el-GR" dirty="0"/>
              <a:t>2 παρουσιάζεται εν τη απουσία του Ε</a:t>
            </a:r>
            <a:r>
              <a:rPr lang="el-GR" baseline="30000" dirty="0"/>
              <a:t>Α</a:t>
            </a:r>
            <a:r>
              <a:rPr lang="el-GR" dirty="0"/>
              <a:t>. Το άτομο αποκτά μία Α</a:t>
            </a:r>
            <a:r>
              <a:rPr lang="el-GR" baseline="30000" dirty="0"/>
              <a:t>Ε</a:t>
            </a:r>
            <a:r>
              <a:rPr lang="el-GR" dirty="0"/>
              <a:t> στο Ε</a:t>
            </a:r>
            <a:r>
              <a:rPr lang="el-GR" baseline="30000" dirty="0"/>
              <a:t>Ε</a:t>
            </a:r>
            <a:r>
              <a:rPr lang="el-GR" dirty="0"/>
              <a:t>1, αλλά το Ε</a:t>
            </a:r>
            <a:r>
              <a:rPr lang="el-GR" baseline="30000" dirty="0"/>
              <a:t>Ε</a:t>
            </a:r>
            <a:r>
              <a:rPr lang="el-GR" dirty="0"/>
              <a:t>2 δεν εγγυάται την ίδια αντίδραση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9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Εξαλείφοντας μη παραγωγικές εξαρτημένες αντιδράσεις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l-GR" dirty="0" err="1"/>
              <a:t>Αντι</a:t>
            </a:r>
            <a:r>
              <a:rPr lang="el-GR" dirty="0"/>
              <a:t>-εξάρτηση</a:t>
            </a:r>
            <a:endParaRPr lang="en-US" dirty="0"/>
          </a:p>
          <a:p>
            <a:pPr lvl="1"/>
            <a:r>
              <a:rPr lang="el-GR" dirty="0"/>
              <a:t>Ασύμβατη αντίδραση προς</a:t>
            </a:r>
            <a:r>
              <a:rPr lang="el-GR" b="1" dirty="0"/>
              <a:t> </a:t>
            </a:r>
            <a:r>
              <a:rPr lang="el-GR" dirty="0"/>
              <a:t>την Α</a:t>
            </a:r>
            <a:r>
              <a:rPr lang="el-GR" baseline="30000" dirty="0"/>
              <a:t>Ε</a:t>
            </a:r>
            <a:r>
              <a:rPr lang="el-GR" dirty="0"/>
              <a:t> (αδύνατη η ταυτόχρονη εκδήλωσή τους), αντίθετες συναισθηματικές αντιδράσεις </a:t>
            </a:r>
            <a:endParaRPr lang="en-US" dirty="0"/>
          </a:p>
          <a:p>
            <a:pPr lvl="1"/>
            <a:r>
              <a:rPr lang="el-GR" dirty="0"/>
              <a:t>Ταυτοποίηση του ερεθίσματος που επιφέρει την ασύμβατη αντίδραση. </a:t>
            </a:r>
            <a:endParaRPr lang="en-US" dirty="0"/>
          </a:p>
          <a:p>
            <a:pPr lvl="1"/>
            <a:r>
              <a:rPr lang="el-GR" dirty="0"/>
              <a:t>Το ερέθισμα που προκαλεί τη νέα αντίδραση παρουσιάζεται στο άτομο &amp; το Ε</a:t>
            </a:r>
            <a:r>
              <a:rPr lang="el-GR" baseline="30000" dirty="0"/>
              <a:t>Ε</a:t>
            </a:r>
            <a:r>
              <a:rPr lang="el-GR" dirty="0"/>
              <a:t> που προκαλεί ανεπιθύμητη Α</a:t>
            </a:r>
            <a:r>
              <a:rPr lang="el-GR" baseline="30000" dirty="0"/>
              <a:t>Ε</a:t>
            </a:r>
            <a:r>
              <a:rPr lang="el-GR" dirty="0"/>
              <a:t> εισάγεται σταδιακά στην κατάσταση. </a:t>
            </a:r>
            <a:endParaRPr lang="en-US" dirty="0"/>
          </a:p>
          <a:p>
            <a:pPr lvl="1"/>
            <a:r>
              <a:rPr lang="el-GR" dirty="0"/>
              <a:t>Συστηματική απευαισθητοποίηση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</a:t>
            </a:r>
            <a:r>
              <a:rPr lang="el-GR" dirty="0" err="1"/>
              <a:t>αντι</a:t>
            </a:r>
            <a:r>
              <a:rPr lang="el-GR" dirty="0"/>
              <a:t>-εξάρτηση με σκοπό να αντιμετωπίσει πολλές Α</a:t>
            </a:r>
            <a:r>
              <a:rPr lang="el-GR" baseline="30000" dirty="0"/>
              <a:t>Ε</a:t>
            </a:r>
            <a:r>
              <a:rPr lang="el-GR" dirty="0"/>
              <a:t> άγχους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36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Συντελεστική εξαρτημένη </a:t>
            </a:r>
            <a:r>
              <a:rPr lang="el-GR" dirty="0" smtClean="0"/>
              <a:t>μάθηση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sz="3200" dirty="0"/>
              <a:t>Edward Thorndike, 19</a:t>
            </a:r>
            <a:r>
              <a:rPr lang="el-GR" sz="3200" baseline="30000" dirty="0" err="1"/>
              <a:t>ος</a:t>
            </a:r>
            <a:r>
              <a:rPr lang="el-GR" sz="3200" dirty="0"/>
              <a:t> αιώνας</a:t>
            </a:r>
            <a:endParaRPr lang="en-US" sz="3600" dirty="0"/>
          </a:p>
          <a:p>
            <a:pPr lvl="1"/>
            <a:r>
              <a:rPr lang="el-GR" sz="2800" dirty="0"/>
              <a:t>Αντιδράσεις ακολουθούμενες από ικανοποίηση ενισχύονται, αντιδράσεις ακολουθούμενες από δυσφορία εξασθενούν</a:t>
            </a:r>
            <a:endParaRPr lang="en-US" sz="3200" dirty="0"/>
          </a:p>
          <a:p>
            <a:pPr lvl="1"/>
            <a:r>
              <a:rPr lang="el-GR" sz="2800" dirty="0"/>
              <a:t>Μείωση της σημασίας της τιμωρίας, έμμεση</a:t>
            </a:r>
            <a:r>
              <a:rPr lang="el-GR" sz="2800" i="1" dirty="0"/>
              <a:t> </a:t>
            </a:r>
            <a:r>
              <a:rPr lang="el-GR" sz="2800" dirty="0"/>
              <a:t>επίδραση</a:t>
            </a:r>
            <a:r>
              <a:rPr lang="el-GR" sz="2800" i="1" dirty="0"/>
              <a:t> </a:t>
            </a:r>
            <a:r>
              <a:rPr lang="el-GR" sz="2800" dirty="0"/>
              <a:t>στη μάθηση</a:t>
            </a:r>
            <a:endParaRPr lang="en-US" sz="3200" dirty="0"/>
          </a:p>
          <a:p>
            <a:pPr lvl="0"/>
            <a:r>
              <a:rPr lang="en-US" sz="3200" dirty="0"/>
              <a:t>B.F. Skinner, 19</a:t>
            </a:r>
            <a:r>
              <a:rPr lang="el-GR" sz="3200" baseline="30000" dirty="0" err="1"/>
              <a:t>ος</a:t>
            </a:r>
            <a:r>
              <a:rPr lang="el-GR" sz="3200" baseline="30000" dirty="0"/>
              <a:t> </a:t>
            </a:r>
            <a:r>
              <a:rPr lang="el-GR" sz="3200" dirty="0"/>
              <a:t>αιώνας</a:t>
            </a:r>
            <a:endParaRPr lang="en-US" sz="3600" dirty="0"/>
          </a:p>
          <a:p>
            <a:pPr lvl="1"/>
            <a:r>
              <a:rPr lang="el-GR" sz="2800" dirty="0"/>
              <a:t>Συντελεστική εξαρτημένη μάθηση: αντίδραση που ακολουθείται από ενισχυτή ενδυναμώνεται και είναι πιθανότερο να εκδηλωθεί εκ νέου</a:t>
            </a:r>
            <a:endParaRPr lang="en-US" sz="3200" dirty="0"/>
          </a:p>
          <a:p>
            <a:pPr lvl="1"/>
            <a:r>
              <a:rPr lang="en-GB" sz="2800" dirty="0"/>
              <a:t>E</a:t>
            </a:r>
            <a:r>
              <a:rPr lang="el-GR" sz="2800" dirty="0" err="1"/>
              <a:t>νισχυτής</a:t>
            </a:r>
            <a:r>
              <a:rPr lang="el-GR" sz="2800" dirty="0"/>
              <a:t>: ερέθισμα ή γεγονός που αυξάνει τη συχνότητα μιας αντίδρασης την οποία ακολουθεί </a:t>
            </a:r>
            <a:endParaRPr lang="en-US" sz="3200" dirty="0"/>
          </a:p>
          <a:p>
            <a:pPr lvl="1"/>
            <a:r>
              <a:rPr lang="el-GR" sz="2800" dirty="0"/>
              <a:t>Γενίκευση σε πολλές καταστάσεις ενός ενισχυτή: κάθε μεμονωμένος ενισχυτής ενισχύει διαφορετικές συμπεριφορές σε διαφορετικές </a:t>
            </a:r>
            <a:r>
              <a:rPr lang="el-GR" sz="2800" dirty="0" smtClean="0"/>
              <a:t>καταστάσεις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2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76</TotalTime>
  <Words>883</Words>
  <Application>Microsoft Office PowerPoint</Application>
  <PresentationFormat>Widescreen</PresentationFormat>
  <Paragraphs>136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Arial Narrow</vt:lpstr>
      <vt:lpstr>Calibri</vt:lpstr>
      <vt:lpstr>Wingdings</vt:lpstr>
      <vt:lpstr>Wingdings 2</vt:lpstr>
      <vt:lpstr>View</vt:lpstr>
      <vt:lpstr>ΚΕΦΑΛΑΙΟ 3</vt:lpstr>
      <vt:lpstr>Βασικές θέσεις του συμπεριφορισμού</vt:lpstr>
      <vt:lpstr>Κλασική εξαρτημένη μάθηση (1)</vt:lpstr>
      <vt:lpstr>Κλασική εξαρτημένη μάθηση (2)</vt:lpstr>
      <vt:lpstr>Η κλασική εξάρτηση στην ανθρώπινη μάθηση</vt:lpstr>
      <vt:lpstr>Φαινόμενα που απαντώνται συχνά στην κλασική εξαρτημένη μάθηση </vt:lpstr>
      <vt:lpstr>Φαινόμενα που απαντώνται συχνά στην κλασική εξαρτημένη μάθηση </vt:lpstr>
      <vt:lpstr>Εξαλείφοντας μη παραγωγικές εξαρτημένες αντιδράσεις </vt:lpstr>
      <vt:lpstr>Συντελεστική εξαρτημένη μάθηση</vt:lpstr>
      <vt:lpstr>Απαραίτητες συνθήκες για τη συντελεστική εξαρτημένη μάθηση</vt:lpstr>
      <vt:lpstr>Συγκρίνοντας τη συντελεστική εξαρτημένη με την κλασική εξαρτημένη μάθηση</vt:lpstr>
      <vt:lpstr>Μορφές που μπορεί να λάβει η ενίσχυση</vt:lpstr>
      <vt:lpstr>Φαινόμενα της συντελεστικής εξαρτημένης μάθησης</vt:lpstr>
      <vt:lpstr>Επιδράσεις των προγραμμάτων ενίσχυσης</vt:lpstr>
      <vt:lpstr>Συνέπειες των προγενόμενων ερεθισμάτων και αντιδράσεων στη συντελεστική εξαρτημένη μάθηση</vt:lpstr>
      <vt:lpstr>Μάθηση αποφυγής</vt:lpstr>
      <vt:lpstr>Τιμωρία (1)</vt:lpstr>
      <vt:lpstr>Τιμωρία (2)</vt:lpstr>
      <vt:lpstr>Δυνητικά αποτελεσματικές μορφές τιμωρίας</vt:lpstr>
      <vt:lpstr>Αναποτελεσματικές μορφές τιμωρίας</vt:lpstr>
      <vt:lpstr>Νόηση και κίνητρα στις συμπεριφοριστικές θεωρίες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12</cp:revision>
  <dcterms:created xsi:type="dcterms:W3CDTF">2020-10-05T12:40:39Z</dcterms:created>
  <dcterms:modified xsi:type="dcterms:W3CDTF">2020-10-14T08:12:48Z</dcterms:modified>
</cp:coreProperties>
</file>