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11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el-GR" dirty="0" smtClean="0"/>
              <a:t>Η ΚΟΙΝΩΝΙΚΟΠΟΛΙΤΙΣΜΙΚΗ ΘΕΩΡΙΑ ΚΑΙ ΑΛΛΕΣ ΘΕΩΡΗΣΕΙΣ ΠΛΑΙΣΙΟΥ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Επεκτείνοντας τις θεωρήσεις πλαισίου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Σύγχρονες θεωρήσεις πλαισίου: Η μάθηση και γνωστική ανάπτυξη εξαρτώνται από διάφορα φυσικά, κοινωνικά και πολιτισμικά πλαίσια. </a:t>
            </a:r>
            <a:endParaRPr lang="en-US" dirty="0"/>
          </a:p>
          <a:p>
            <a:pPr lvl="1"/>
            <a:r>
              <a:rPr lang="el-GR" u="sng" dirty="0"/>
              <a:t>Ενσωμάτωση</a:t>
            </a:r>
            <a:r>
              <a:rPr lang="el-GR" dirty="0"/>
              <a:t>. </a:t>
            </a:r>
            <a:endParaRPr lang="en-US" dirty="0"/>
          </a:p>
          <a:p>
            <a:pPr lvl="1"/>
            <a:r>
              <a:rPr lang="el-GR" u="sng" dirty="0" err="1"/>
              <a:t>Πλαισιοθετημένη</a:t>
            </a:r>
            <a:r>
              <a:rPr lang="el-GR" u="sng" dirty="0"/>
              <a:t> και κατανεμημένη μάθηση και νόηση</a:t>
            </a:r>
            <a:r>
              <a:rPr lang="el-GR" dirty="0"/>
              <a:t>.</a:t>
            </a:r>
            <a:endParaRPr lang="en-US" dirty="0"/>
          </a:p>
          <a:p>
            <a:pPr lvl="1"/>
            <a:r>
              <a:rPr lang="el-GR" u="sng" dirty="0" err="1"/>
              <a:t>Οικοσυστημική</a:t>
            </a:r>
            <a:r>
              <a:rPr lang="el-GR" u="sng" dirty="0"/>
              <a:t> θεωρία</a:t>
            </a:r>
            <a:r>
              <a:rPr lang="el-GR" dirty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16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Επεκτείνοντας τις θεωρήσεις πλαισίου (2/2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sz="3200" u="sng" dirty="0"/>
              <a:t>Bronfenbrenner</a:t>
            </a:r>
            <a:r>
              <a:rPr lang="el-GR" sz="3200" u="sng" dirty="0"/>
              <a:t>:</a:t>
            </a:r>
            <a:r>
              <a:rPr lang="el-GR" sz="3200" dirty="0"/>
              <a:t> </a:t>
            </a:r>
            <a:endParaRPr lang="en-US" sz="3200" dirty="0"/>
          </a:p>
          <a:p>
            <a:pPr lvl="1"/>
            <a:r>
              <a:rPr lang="el-GR" sz="2800" u="sng" dirty="0"/>
              <a:t>Μικροσυστήματα</a:t>
            </a:r>
            <a:r>
              <a:rPr lang="el-GR" sz="2800" dirty="0"/>
              <a:t>: Στο άμεσο και καθημερινό περιβάλλον του παιδιού (οικογένεια, σχολείο, φίλοι). </a:t>
            </a:r>
            <a:endParaRPr lang="en-US" sz="2800" dirty="0"/>
          </a:p>
          <a:p>
            <a:pPr lvl="1"/>
            <a:r>
              <a:rPr lang="el-GR" sz="2800" u="sng" dirty="0" err="1"/>
              <a:t>Μεσοσυστήματα</a:t>
            </a:r>
            <a:r>
              <a:rPr lang="el-GR" sz="2800" dirty="0"/>
              <a:t>: Αφορά την αλληλεπίδραση των μικροσυστημάτων. </a:t>
            </a:r>
            <a:endParaRPr lang="en-US" sz="2800" dirty="0"/>
          </a:p>
          <a:p>
            <a:pPr lvl="1"/>
            <a:r>
              <a:rPr lang="el-GR" sz="2800" u="sng" dirty="0" err="1"/>
              <a:t>Εξωσυστήματα</a:t>
            </a:r>
            <a:r>
              <a:rPr lang="el-GR" sz="2800" dirty="0"/>
              <a:t>: Περιλαμβάνουν άτομα και θεσμούς που επιδρούν στα μικροσυστήματα. </a:t>
            </a:r>
            <a:endParaRPr lang="en-US" sz="2800" dirty="0"/>
          </a:p>
          <a:p>
            <a:pPr lvl="1"/>
            <a:r>
              <a:rPr lang="el-GR" sz="2800" u="sng" dirty="0" err="1"/>
              <a:t>Μακροσυστήματα</a:t>
            </a:r>
            <a:r>
              <a:rPr lang="el-GR" sz="2800" dirty="0"/>
              <a:t>: Ευρύτερες πολιτισμικές πεποιθήσεις, ιδεολογίες, μοτίβα συμπεριφοράς, σημαντικά τρέχοντα γεγονότα. </a:t>
            </a:r>
            <a:endParaRPr lang="en-US" sz="2800" dirty="0"/>
          </a:p>
          <a:p>
            <a:pPr lvl="1"/>
            <a:r>
              <a:rPr lang="el-GR" sz="2800" u="sng" dirty="0" err="1"/>
              <a:t>Χρονοσύστημα</a:t>
            </a:r>
            <a:r>
              <a:rPr lang="el-GR" sz="2800" dirty="0"/>
              <a:t>: Τα συστήματα είναι δυναμικά και μεταβάλλονται στο χρόνο (Σχήμα 11.4</a:t>
            </a:r>
            <a:r>
              <a:rPr lang="el-GR" sz="2800" dirty="0" smtClean="0"/>
              <a:t>).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253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Ευρύτερη σημασία της </a:t>
            </a:r>
            <a:r>
              <a:rPr lang="el-GR" dirty="0" err="1"/>
              <a:t>κοινωνικοπολιτισμικής</a:t>
            </a:r>
            <a:r>
              <a:rPr lang="el-GR" dirty="0"/>
              <a:t> θεωρίας καθώς και των υπολοίπων θεωριών </a:t>
            </a:r>
            <a:r>
              <a:rPr lang="el-GR" dirty="0" smtClean="0"/>
              <a:t>πλαισίου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dirty="0"/>
              <a:t>Οι θεωρίες πλαισίου επηρεάζουν με ποικίλους τρόπους τη διδακτική πράξη:</a:t>
            </a:r>
            <a:endParaRPr lang="en-US" dirty="0"/>
          </a:p>
          <a:p>
            <a:pPr lvl="1"/>
            <a:r>
              <a:rPr lang="el-GR" dirty="0"/>
              <a:t>Αποτελεσματικότερη σκέψη όταν έχουν κατακτηθεί βασικές γνώσεις.</a:t>
            </a:r>
            <a:endParaRPr lang="en-US" dirty="0"/>
          </a:p>
          <a:p>
            <a:pPr lvl="1"/>
            <a:r>
              <a:rPr lang="el-GR" dirty="0"/>
              <a:t>Ευκολότερη μάθηση όταν προκύπτει από την εμπειρία.</a:t>
            </a:r>
            <a:endParaRPr lang="en-US" dirty="0"/>
          </a:p>
          <a:p>
            <a:pPr lvl="1"/>
            <a:r>
              <a:rPr lang="el-GR" dirty="0"/>
              <a:t>Σημαντική η ευκαιρία συμμετοχής σε αυθεντικές δραστηριότητες.</a:t>
            </a:r>
            <a:endParaRPr lang="en-US" dirty="0"/>
          </a:p>
          <a:p>
            <a:pPr lvl="1"/>
            <a:r>
              <a:rPr lang="el-GR" dirty="0"/>
              <a:t>Η συνεργασία με ενήλικες σε πολύπλοκα έργα οδηγεί σε υιοθέτηση αποδοτικότερων στρατηγικών. </a:t>
            </a:r>
            <a:endParaRPr lang="en-US" dirty="0"/>
          </a:p>
          <a:p>
            <a:pPr lvl="1"/>
            <a:r>
              <a:rPr lang="el-GR" dirty="0"/>
              <a:t>Η εκτέλεση απαιτητικών έργων με φθίνουσα υποστήριξη, καλλιεργεί τη μέγιστη γνωστική ανάπτυξη. </a:t>
            </a:r>
            <a:endParaRPr lang="en-US" dirty="0"/>
          </a:p>
          <a:p>
            <a:pPr lvl="1"/>
            <a:r>
              <a:rPr lang="el-GR" dirty="0"/>
              <a:t>Οι τεχνολογικές εφαρμογές αποτελούν σημαντικούς παράγοντες φθίνουσας υποστήριξης.</a:t>
            </a:r>
            <a:endParaRPr lang="en-US" dirty="0"/>
          </a:p>
          <a:p>
            <a:pPr lvl="1"/>
            <a:r>
              <a:rPr lang="el-GR" dirty="0"/>
              <a:t>Οι δυνατότητες των παιδιών πρέπει να αξιολογούνται κάτω από μια ποικιλία συνθηκών εργασίας. </a:t>
            </a:r>
            <a:endParaRPr lang="en-US" dirty="0"/>
          </a:p>
          <a:p>
            <a:pPr lvl="1"/>
            <a:r>
              <a:rPr lang="el-GR" dirty="0"/>
              <a:t>Οι ομαδικές δραστηριότητες βοηθούν στην εσωτερίκευση γνωστικών στρατηγικών.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80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Διδασκαλία που προϋποθέτει την αλληλεπίδραση μεταξύ συνομήλικων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Οφέλη</a:t>
            </a:r>
            <a:r>
              <a:rPr lang="el-GR" dirty="0" smtClean="0"/>
              <a:t>: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l-GR" dirty="0"/>
              <a:t>Πρόσβαση σε πλήθος γνώσεων και ιδεών (κατανεμημένη γνώση).</a:t>
            </a:r>
            <a:endParaRPr lang="en-US" dirty="0"/>
          </a:p>
          <a:p>
            <a:r>
              <a:rPr lang="el-GR" dirty="0"/>
              <a:t>Διεύρυνση εργαζόμενης μνήμης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l-GR" dirty="0"/>
              <a:t>Στρατηγικές</a:t>
            </a:r>
            <a:r>
              <a:rPr lang="el-GR" dirty="0" smtClean="0"/>
              <a:t>: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/>
              <a:t>Εξήγηση και δικαιολόγηση θέσεων.</a:t>
            </a:r>
            <a:endParaRPr lang="en-US" dirty="0"/>
          </a:p>
          <a:p>
            <a:r>
              <a:rPr lang="el-GR" dirty="0"/>
              <a:t>Ανάπτυξη όσων έμαθαν (συμπεράσματα, υποθέσεις, ερωτήματα).</a:t>
            </a:r>
            <a:endParaRPr lang="en-US" dirty="0"/>
          </a:p>
          <a:p>
            <a:r>
              <a:rPr lang="el-GR" dirty="0"/>
              <a:t>Έκθεση στις απόψεις άλλων.</a:t>
            </a:r>
            <a:endParaRPr lang="en-US" dirty="0"/>
          </a:p>
          <a:p>
            <a:r>
              <a:rPr lang="el-GR" dirty="0"/>
              <a:t>Λειτουργία ως πρότυπο για σκέψη και μελέτη.</a:t>
            </a:r>
            <a:endParaRPr lang="en-US" dirty="0"/>
          </a:p>
          <a:p>
            <a:r>
              <a:rPr lang="el-GR" dirty="0"/>
              <a:t>Ανακάλυψη ελαττωμάτων και ασυνεπειών σκέψης.</a:t>
            </a:r>
            <a:endParaRPr lang="en-US" dirty="0"/>
          </a:p>
          <a:p>
            <a:r>
              <a:rPr lang="el-GR" dirty="0"/>
              <a:t>Κατάκτηση λεπτομερέστερων δεξιοτήτων μάθησης και λογικής σκέψης.</a:t>
            </a:r>
            <a:endParaRPr lang="en-US" dirty="0"/>
          </a:p>
          <a:p>
            <a:r>
              <a:rPr lang="el-GR" dirty="0"/>
              <a:t>Ανάπτυξη υψηλής ικανότητας επιχειρηματολογίας.</a:t>
            </a:r>
            <a:endParaRPr lang="en-US" dirty="0"/>
          </a:p>
          <a:p>
            <a:r>
              <a:rPr lang="el-GR" dirty="0"/>
              <a:t>Βαθύτερη αντίληψη φύσης γνώσης και μάθησης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202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Διδασκαλία που προϋποθέτει την αλληλεπίδραση μεταξύ συνομήλικων (2/2)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sz="3200" dirty="0"/>
              <a:t>Μειονεκτήματα: </a:t>
            </a:r>
            <a:endParaRPr lang="en-US" sz="3200" dirty="0"/>
          </a:p>
          <a:p>
            <a:pPr lvl="1"/>
            <a:r>
              <a:rPr lang="el-GR" sz="2800" dirty="0"/>
              <a:t>Αδυναμία αλληλεπίδρασης χωρίς υποστήριξη ενήλικά.</a:t>
            </a:r>
            <a:endParaRPr lang="en-US" sz="2800" dirty="0"/>
          </a:p>
          <a:p>
            <a:pPr lvl="1"/>
            <a:r>
              <a:rPr lang="el-GR" sz="2800" dirty="0"/>
              <a:t>Ενδεχόμενο βίωσης άγχους.</a:t>
            </a:r>
            <a:endParaRPr lang="en-US" sz="2800" dirty="0"/>
          </a:p>
          <a:p>
            <a:pPr lvl="1"/>
            <a:r>
              <a:rPr lang="el-GR" sz="2800" dirty="0"/>
              <a:t>Δυσκολίες μαθητών σε θέματα συνεργασίας και συγκέντρωσης.</a:t>
            </a:r>
            <a:endParaRPr lang="en-US" sz="2800" dirty="0"/>
          </a:p>
          <a:p>
            <a:pPr lvl="1"/>
            <a:r>
              <a:rPr lang="el-GR" sz="2800" dirty="0"/>
              <a:t>Ενδεχόμενο υπερίσχυσης μαθητών με υψηλές γνώσεις/κοινωνική θέση.</a:t>
            </a:r>
            <a:endParaRPr lang="en-US" sz="2800" dirty="0"/>
          </a:p>
          <a:p>
            <a:pPr lvl="1"/>
            <a:r>
              <a:rPr lang="el-GR" sz="2800" dirty="0"/>
              <a:t>Απόσυρση μαθητών (ενόχληση, απογοήτευση, ενδιαφέρον).</a:t>
            </a:r>
            <a:endParaRPr lang="en-US" sz="2800" dirty="0"/>
          </a:p>
          <a:p>
            <a:pPr lvl="1"/>
            <a:r>
              <a:rPr lang="el-GR" sz="2800" dirty="0"/>
              <a:t>Μετάδοση παρανοήσεων και παράλογων σκέψεων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03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Καθοδήγηση εκ μέρους των εκπαιδευτικών (1/3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u="sng" dirty="0"/>
              <a:t>Συζητήσεις στην τάξη</a:t>
            </a:r>
            <a:r>
              <a:rPr lang="el-GR" sz="3200" dirty="0"/>
              <a:t>. 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u="sng" dirty="0"/>
              <a:t>Αμοιβαία διδασκαλία</a:t>
            </a:r>
            <a:r>
              <a:rPr lang="el-GR" sz="3200" dirty="0"/>
              <a:t>. </a:t>
            </a:r>
            <a:endParaRPr lang="en-US" sz="3200" dirty="0"/>
          </a:p>
          <a:p>
            <a:pPr lvl="0">
              <a:lnSpc>
                <a:spcPct val="120000"/>
              </a:lnSpc>
            </a:pPr>
            <a:r>
              <a:rPr lang="el-GR" sz="3200" u="sng" dirty="0" err="1"/>
              <a:t>Ομαδοσυνεργατική</a:t>
            </a:r>
            <a:r>
              <a:rPr lang="el-GR" sz="3200" u="sng" dirty="0"/>
              <a:t> μάθηση</a:t>
            </a:r>
            <a:r>
              <a:rPr lang="el-GR" sz="3200" dirty="0"/>
              <a:t>: Εργασία σε μικρές ομάδες για επίτευξη κοινού στόχου. 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u="sng" dirty="0"/>
              <a:t>Οφέλη</a:t>
            </a:r>
            <a:r>
              <a:rPr lang="el-GR" sz="2800" dirty="0"/>
              <a:t>: Μαθησιακά, ακαδημαϊκά, </a:t>
            </a:r>
            <a:r>
              <a:rPr lang="el-GR" sz="2800" dirty="0" err="1"/>
              <a:t>αυτοαποτελεσματικότητα</a:t>
            </a:r>
            <a:r>
              <a:rPr lang="el-GR" sz="2800" dirty="0"/>
              <a:t>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u="sng" dirty="0"/>
              <a:t>Μειονεκτήματα</a:t>
            </a:r>
            <a:r>
              <a:rPr lang="el-GR" sz="2800" dirty="0"/>
              <a:t>: Ανομοιογενής προσπάθεια/συμμετοχή μελών, πόλωση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lvl="1">
              <a:lnSpc>
                <a:spcPct val="120000"/>
              </a:lnSpc>
            </a:pPr>
            <a:r>
              <a:rPr lang="el-GR" sz="2800" u="sng" dirty="0"/>
              <a:t>Χαρακτηριστικά αποτελεσματικής </a:t>
            </a:r>
            <a:r>
              <a:rPr lang="el-GR" sz="2800" u="sng" dirty="0" err="1"/>
              <a:t>ομαδοσυνεργατικής</a:t>
            </a:r>
            <a:r>
              <a:rPr lang="el-GR" sz="2800" u="sng" dirty="0"/>
              <a:t> μάθησης</a:t>
            </a:r>
            <a:r>
              <a:rPr lang="el-GR" sz="2800" dirty="0"/>
              <a:t>:</a:t>
            </a:r>
            <a:endParaRPr lang="en-US" sz="28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Λίγα μέλη.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Ύπαρξη κοινού, ξεκάθαρου, συγκεκριμένου στόχου. 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Σαφείς οδηγίες για επιθυμητή συμπεριφορά. 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Αλληλοβοήθεια μελών. 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Ενθάρρυνση δημιουργικών συμπεριφορών μάθησης.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Παροχή βοήθειας και φθίνουσας υποστήριξης από εκπαιδευτικό.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Ατομική ανάληψη ευθύνης μάθησης. 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/>
              <a:t>Επιβράβευση συνόλου μαθητών για την επιτυχία ομάδας.</a:t>
            </a:r>
            <a:endParaRPr lang="en-US" sz="2400" dirty="0"/>
          </a:p>
          <a:p>
            <a:pPr lvl="2">
              <a:lnSpc>
                <a:spcPct val="120000"/>
              </a:lnSpc>
            </a:pPr>
            <a:r>
              <a:rPr lang="el-GR" sz="2400" dirty="0" err="1"/>
              <a:t>Αυτοαξιολόγηση</a:t>
            </a:r>
            <a:r>
              <a:rPr lang="el-GR" sz="2400" dirty="0"/>
              <a:t> ομάδας μετά την επίτευξη στόχου.</a:t>
            </a:r>
            <a:endParaRPr lang="en-US" sz="2400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17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Καθοδήγηση εκ μέρους των εκπαιδευτικών (2/3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sz="3200" u="sng" dirty="0"/>
              <a:t>Διδασκαλία μεταξύ ομότιμων</a:t>
            </a:r>
            <a:r>
              <a:rPr lang="el-GR" sz="3200" dirty="0"/>
              <a:t>: Οι μαθητές που έχουν κατακτήσει ένα θέμα διδάσκουν όσους δεν το έχουν κατακτήσει. </a:t>
            </a:r>
            <a:endParaRPr lang="en-US" sz="3200" dirty="0"/>
          </a:p>
          <a:p>
            <a:pPr lvl="1"/>
            <a:r>
              <a:rPr lang="el-GR" sz="2800" u="sng" dirty="0"/>
              <a:t>Οφέλη</a:t>
            </a:r>
            <a:r>
              <a:rPr lang="el-GR" sz="2800" dirty="0"/>
              <a:t>: Για όλους τους εμπλεκόμενους μαθητές. </a:t>
            </a:r>
            <a:endParaRPr lang="en-US" sz="2800" dirty="0"/>
          </a:p>
          <a:p>
            <a:pPr lvl="1"/>
            <a:r>
              <a:rPr lang="el-GR" sz="2800" u="sng" dirty="0"/>
              <a:t>Κανόνες</a:t>
            </a:r>
            <a:r>
              <a:rPr lang="el-GR" sz="2800" dirty="0"/>
              <a:t>:</a:t>
            </a:r>
            <a:endParaRPr lang="en-US" sz="2800" dirty="0"/>
          </a:p>
          <a:p>
            <a:pPr lvl="2"/>
            <a:r>
              <a:rPr lang="el-GR" sz="2400" dirty="0"/>
              <a:t>Οι «δάσκαλοι» κατέχουν άριστα το υλικό και τις τεχνικές. </a:t>
            </a:r>
            <a:endParaRPr lang="en-US" sz="2400" dirty="0"/>
          </a:p>
          <a:p>
            <a:pPr lvl="2"/>
            <a:r>
              <a:rPr lang="el-GR" sz="2400" dirty="0"/>
              <a:t>Χρήση δομημένων αλληλεπιδράσεων (π.χ., ανάγνωση σε ζεύγη, βλ. σελ. 375). </a:t>
            </a:r>
            <a:endParaRPr lang="en-US" sz="2400" dirty="0"/>
          </a:p>
          <a:p>
            <a:pPr lvl="2"/>
            <a:r>
              <a:rPr lang="el-GR" sz="2400" dirty="0"/>
              <a:t>Αποφυγή κατάχρησης μαθητών υψηλών ικανοτήτων.</a:t>
            </a:r>
            <a:endParaRPr lang="en-US" sz="2400" dirty="0"/>
          </a:p>
          <a:p>
            <a:pPr lvl="2"/>
            <a:r>
              <a:rPr lang="el-GR" sz="2400" dirty="0"/>
              <a:t>Χρήση της μεθόδου για τη διδασκαλία </a:t>
            </a:r>
            <a:r>
              <a:rPr lang="el-GR" sz="2400" dirty="0" err="1"/>
              <a:t>ΑμΕΑ</a:t>
            </a:r>
            <a:r>
              <a:rPr lang="el-GR" sz="2400" dirty="0"/>
              <a:t>. </a:t>
            </a:r>
            <a:endParaRPr lang="en-US" sz="2400" dirty="0"/>
          </a:p>
          <a:p>
            <a:pPr lvl="2"/>
            <a:r>
              <a:rPr lang="el-GR" sz="2400" dirty="0"/>
              <a:t>Χρήση μεθόδου σε μεικτές ηλικιακές ομάδες (π.χ., διαφορετική βαθμίδα</a:t>
            </a:r>
            <a:r>
              <a:rPr lang="el-GR" sz="2400" dirty="0" smtClean="0"/>
              <a:t>).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68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Καθοδήγηση εκ μέρους των εκπαιδευτικών (3/3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lvl="0">
              <a:lnSpc>
                <a:spcPct val="120000"/>
              </a:lnSpc>
            </a:pPr>
            <a:r>
              <a:rPr lang="el-GR" sz="3200" u="sng" dirty="0"/>
              <a:t>Κοινότητες μαθητών:</a:t>
            </a:r>
            <a:r>
              <a:rPr lang="el-GR" sz="3200" dirty="0"/>
              <a:t> Οι μαθητές χαρακτηρίζονται από κοινούς στόχους, σεβασμό, αλληλοϋποστήριξη, πεποίθηση συνεισφοράς όλων. Τρόποι καλλιέργειας αίσθησης κοινότητας:</a:t>
            </a:r>
            <a:endParaRPr lang="en-US" sz="32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Ενεργός συμμετοχή μαθητών στις δραστηριότητες της τάξης.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Συνεισφορά όλων των μαθητών στην απόκτηση γνώσεων.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Άντληση πληροφοριών από πλήθος πηγών.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Συζήτηση και συνεργασία μεταξύ μαθητών.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Σεβασμός διαφορετικών ενδιαφερόντων και ρυθμών μαθητών.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Συντονισμός προσπαθειών με στόχο την </a:t>
            </a:r>
            <a:r>
              <a:rPr lang="el-GR" sz="2800"/>
              <a:t>αλληλοβοήθεια</a:t>
            </a:r>
            <a:r>
              <a:rPr lang="el-GR" sz="2800" smtClean="0"/>
              <a:t>.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lvl="1">
              <a:lnSpc>
                <a:spcPct val="120000"/>
              </a:lnSpc>
            </a:pPr>
            <a:r>
              <a:rPr lang="el-GR" sz="2800" dirty="0"/>
              <a:t>Κάθε μαθητής λειτουργεί ως πηγή μετάδοσης γνώσης.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Καθοδήγηση από εκπαιδευτικό αλλά και μαθητές.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Θέση εποικοδομητικών ερωτήσεων και άσκηση κριτικής.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Ενδιαφέρον για τη διαδικασία της μάθησης- όχι μόνο το αποτέλεσμα.</a:t>
            </a:r>
            <a:endParaRPr lang="en-US" sz="2800" dirty="0"/>
          </a:p>
          <a:p>
            <a:pPr lvl="1">
              <a:lnSpc>
                <a:spcPct val="120000"/>
              </a:lnSpc>
            </a:pPr>
            <a:r>
              <a:rPr lang="el-GR" sz="2800" dirty="0"/>
              <a:t>Χρήση ποικιλίας </a:t>
            </a:r>
            <a:r>
              <a:rPr lang="el-GR" sz="2800" dirty="0" err="1"/>
              <a:t>διαδραστικών</a:t>
            </a:r>
            <a:r>
              <a:rPr lang="el-GR" sz="2800" dirty="0"/>
              <a:t> διδακτικών στρατηγικών.</a:t>
            </a:r>
            <a:endParaRPr lang="en-US" sz="2800" dirty="0"/>
          </a:p>
          <a:p>
            <a:pPr>
              <a:lnSpc>
                <a:spcPct val="120000"/>
              </a:lnSpc>
            </a:pPr>
            <a:r>
              <a:rPr lang="el-GR" sz="3200" u="sng" dirty="0"/>
              <a:t>Συνεταιριστική μάθηση βασισμένη στην τεχνολογία:</a:t>
            </a:r>
            <a:r>
              <a:rPr lang="el-GR" sz="3200" dirty="0"/>
              <a:t> Η ψηφιακή τεχνολογία επιτρέπει επικοινωνία/επίλυση προβλημάτων/συνεργασία/γνωριμία με ειδικούς.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60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Η θεωρία του </a:t>
            </a:r>
            <a:r>
              <a:rPr lang="en-US" dirty="0"/>
              <a:t>V</a:t>
            </a:r>
            <a:r>
              <a:rPr lang="el-GR" dirty="0" err="1"/>
              <a:t>ygotsky</a:t>
            </a:r>
            <a:r>
              <a:rPr lang="el-GR" dirty="0"/>
              <a:t> για τη γνωστική ανάπτυξη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Lev Vygotsky</a:t>
            </a:r>
            <a:r>
              <a:rPr lang="el-GR" dirty="0"/>
              <a:t>: Ρώσσος ψυχολόγος.</a:t>
            </a:r>
            <a:endParaRPr lang="en-US" dirty="0"/>
          </a:p>
          <a:p>
            <a:pPr lvl="0"/>
            <a:r>
              <a:rPr lang="el-GR" dirty="0"/>
              <a:t>Επίδραση θεωρίας </a:t>
            </a:r>
            <a:r>
              <a:rPr lang="en-US" dirty="0" smtClean="0"/>
              <a:t>Karl Marx </a:t>
            </a:r>
            <a:r>
              <a:rPr lang="el-GR" dirty="0" smtClean="0"/>
              <a:t>για </a:t>
            </a:r>
            <a:r>
              <a:rPr lang="el-GR" dirty="0"/>
              <a:t>ρόλο κοινωνίας σε σκέψη και συμπεριφορά. </a:t>
            </a:r>
            <a:endParaRPr lang="en-US" dirty="0"/>
          </a:p>
          <a:p>
            <a:pPr lvl="0"/>
            <a:r>
              <a:rPr lang="el-GR" dirty="0"/>
              <a:t>Ορισμένες γνωστικές οντότητες (π.χ., έννοιες, θεωρίες), αποτελούν εργαλεία κοινωνικής πρόοδού.</a:t>
            </a:r>
            <a:endParaRPr lang="en-US" dirty="0"/>
          </a:p>
          <a:p>
            <a:pPr lvl="0"/>
            <a:r>
              <a:rPr lang="el-GR" dirty="0"/>
              <a:t>1920-1934: Πλήθος ερευνών για παιδική σκέψη.</a:t>
            </a:r>
            <a:endParaRPr lang="en-US" dirty="0"/>
          </a:p>
          <a:p>
            <a:pPr lvl="0"/>
            <a:r>
              <a:rPr lang="el-GR" dirty="0"/>
              <a:t>Βιβλίο «Σκέψη και γλώσσα»: Ριζικές διαφορές με θεωρία </a:t>
            </a:r>
            <a:r>
              <a:rPr lang="en-US" dirty="0"/>
              <a:t>Piaget</a:t>
            </a:r>
            <a:r>
              <a:rPr lang="el-GR" dirty="0"/>
              <a:t> (π.χ., βοήθεια ενηλίκων). </a:t>
            </a:r>
            <a:endParaRPr lang="en-US" dirty="0"/>
          </a:p>
          <a:p>
            <a:pPr lvl="0"/>
            <a:r>
              <a:rPr lang="el-GR" dirty="0"/>
              <a:t>Το έργο του έγινε ευρύτερα γνωστό τις τελευταίες δεκαετίες του 20ού </a:t>
            </a:r>
            <a:r>
              <a:rPr lang="el-GR" dirty="0" smtClean="0"/>
              <a:t>αιώνα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Ιδέες-κλειδιά της θεωρίας του Vygotsky (1/3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Οι βιολογικοί παράγοντες (π.χ., νευρολογική ωρίμανση) διαδραματίζουν κάποιο ρόλο στην γνωστική ανάπτυξη. </a:t>
            </a:r>
            <a:endParaRPr lang="en-US" sz="3200" dirty="0"/>
          </a:p>
          <a:p>
            <a:pPr lvl="0"/>
            <a:r>
              <a:rPr lang="el-GR" sz="3200" dirty="0"/>
              <a:t>Εντούτοις: Σημαντικότερο ρόλο διαδραματίζει το κοινωνικό και πολιτισμικό περιβάλλον.</a:t>
            </a:r>
            <a:endParaRPr lang="en-US" sz="3200" dirty="0"/>
          </a:p>
          <a:p>
            <a:pPr lvl="0"/>
            <a:r>
              <a:rPr lang="el-GR" sz="3200" dirty="0"/>
              <a:t>Οι νοητικές λειτουργίες διακρίνονται σε κατώτερου και ανώτερου επιπέδου.</a:t>
            </a:r>
            <a:endParaRPr lang="en-US" sz="3200" dirty="0"/>
          </a:p>
          <a:p>
            <a:pPr lvl="1"/>
            <a:r>
              <a:rPr lang="el-GR" sz="2800" u="sng" dirty="0"/>
              <a:t>Κατώτερου επιπέδου</a:t>
            </a:r>
            <a:r>
              <a:rPr lang="el-GR" sz="2800" dirty="0"/>
              <a:t>: Βασικοί τρόποι μάθησης και απόκρισης. Συναντώνται σε πολλά είδη. Η κατάκτηση τους είναι βιολογικά καθορισμένη.</a:t>
            </a:r>
            <a:endParaRPr lang="en-US" sz="2800" dirty="0"/>
          </a:p>
          <a:p>
            <a:pPr lvl="1"/>
            <a:r>
              <a:rPr lang="el-GR" sz="2800" u="sng" dirty="0"/>
              <a:t>Ανώτερου επιπέδου</a:t>
            </a:r>
            <a:r>
              <a:rPr lang="el-GR" sz="2800" dirty="0"/>
              <a:t>: Συνειδητές, εστιασμένες γνωστικές διεργασίες που ενισχύουν τη μάθηση, τη μνήμη και τους λογικούς συλλογισμούς. Μοναδικές στο ανθρώπινο είδος. Στην ανάπτυξη τους συμβάλει η κοινωνία και ο πολιτισμός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07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Ιδέες-κλειδιά της θεωρίας του Vygotsky (2/3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dirty="0"/>
              <a:t>Μέσω συζητήσεων και εκπαίδευσης, οι ενήλικες μεσολαβούν ανάμεσα στις καταστάσεις και τα παιδιά και μεταβιβάζουν στοιχεία του πολιτισμού. </a:t>
            </a:r>
            <a:endParaRPr lang="en-US" dirty="0"/>
          </a:p>
          <a:p>
            <a:pPr lvl="0"/>
            <a:r>
              <a:rPr lang="el-GR" dirty="0"/>
              <a:t>Τα νοήματα μεταδίδονται μέσω μιας ποικιλίας μηχανισμών (π.χ., γλώσσα, μαθηματικά σύμβολα, τέχνη, μουσική).</a:t>
            </a:r>
            <a:endParaRPr lang="en-US" dirty="0"/>
          </a:p>
          <a:p>
            <a:pPr lvl="0"/>
            <a:r>
              <a:rPr lang="el-GR" dirty="0"/>
              <a:t>Κάθε πολιτισμός μεταλαμπαδεύει γνωστικά εργαλεία στην επόμενη γενιά που ενισχύουν τις ικανότητες για σκέψη.</a:t>
            </a:r>
            <a:endParaRPr lang="en-US" dirty="0"/>
          </a:p>
          <a:p>
            <a:pPr lvl="0"/>
            <a:r>
              <a:rPr lang="el-GR" dirty="0"/>
              <a:t>Η γλώσσα είναι σημαντικό γνωστικό εργαλείο, αρχικά αυτόνομο από τη σκέψη και σταδιακά στενά συνδεδεμένο με αυτή (βλ. φαινόμενα ιδιωτικού και εσωτερικού λόγου</a:t>
            </a:r>
            <a:r>
              <a:rPr lang="el-GR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39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Ιδέες-κλειδιά της θεωρίας του Vygotsky (3/3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dirty="0"/>
              <a:t>Κοινωνικές δραστηριότητες </a:t>
            </a:r>
            <a:r>
              <a:rPr lang="el-GR" sz="3200" dirty="0">
                <a:sym typeface="Wingdings" panose="05000000000000000000" pitchFamily="2" charset="2"/>
              </a:rPr>
              <a:t></a:t>
            </a:r>
            <a:r>
              <a:rPr lang="el-GR" sz="3200" dirty="0"/>
              <a:t> Εσωτερικές ψυχικές δραστηριότητες</a:t>
            </a:r>
            <a:r>
              <a:rPr lang="el-GR" sz="3200" dirty="0">
                <a:sym typeface="Wingdings" panose="05000000000000000000" pitchFamily="2" charset="2"/>
              </a:rPr>
              <a:t></a:t>
            </a:r>
            <a:r>
              <a:rPr lang="el-GR" sz="3200" dirty="0"/>
              <a:t> Σύνθετες νοητικές διεργασίες. </a:t>
            </a:r>
            <a:endParaRPr lang="en-US" sz="3200" dirty="0"/>
          </a:p>
          <a:p>
            <a:pPr lvl="0"/>
            <a:r>
              <a:rPr lang="el-GR" sz="3200" dirty="0"/>
              <a:t>Ιδιοποίηση: Προσαρμογή εργαλείων πολιτισμού για εξυπηρέτηση αναγκών. </a:t>
            </a:r>
            <a:endParaRPr lang="en-US" sz="3200" dirty="0"/>
          </a:p>
          <a:p>
            <a:pPr lvl="0"/>
            <a:r>
              <a:rPr lang="el-GR" sz="3200" dirty="0"/>
              <a:t>Τα απαιτητικά έργα:</a:t>
            </a:r>
            <a:endParaRPr lang="en-US" sz="3200" dirty="0"/>
          </a:p>
          <a:p>
            <a:pPr lvl="1"/>
            <a:r>
              <a:rPr lang="el-GR" sz="2800" dirty="0"/>
              <a:t>Επιτυγχάνονται με τη βοήθεια πιο προχωρημένων/ικανών ατόμων (Ζώνη Εγγύτερης Ανάπτυξης- ΖΕΑ, Σχήμα 11.1).</a:t>
            </a:r>
            <a:endParaRPr lang="en-US" sz="2800" dirty="0"/>
          </a:p>
          <a:p>
            <a:pPr lvl="1"/>
            <a:r>
              <a:rPr lang="el-GR" sz="2800" dirty="0"/>
              <a:t>Ενισχύουν τη μέγιστη γνωστική ανάπτυξη. </a:t>
            </a:r>
            <a:endParaRPr lang="en-US" sz="2800" dirty="0"/>
          </a:p>
          <a:p>
            <a:pPr lvl="0"/>
            <a:r>
              <a:rPr lang="el-GR" sz="3200" dirty="0"/>
              <a:t>ΖΕΑ: </a:t>
            </a:r>
            <a:endParaRPr lang="en-US" sz="3200" dirty="0"/>
          </a:p>
          <a:p>
            <a:pPr lvl="1"/>
            <a:r>
              <a:rPr lang="el-GR" sz="2800" dirty="0"/>
              <a:t>Περιλαμβάνει μάθηση και ικανότητες επίλυσης προβλημάτων που μόλις αρχίζουν να αναπτύσσονται.</a:t>
            </a:r>
            <a:endParaRPr lang="en-US" sz="2800" dirty="0"/>
          </a:p>
          <a:p>
            <a:pPr lvl="1"/>
            <a:r>
              <a:rPr lang="el-GR" sz="2800" dirty="0"/>
              <a:t>Μεταβάλλεται με την πάροδο του χρόνου. </a:t>
            </a:r>
            <a:endParaRPr lang="en-US" sz="2800" dirty="0"/>
          </a:p>
          <a:p>
            <a:pPr lvl="1"/>
            <a:r>
              <a:rPr lang="el-GR" sz="2800" dirty="0"/>
              <a:t>Τα ανέφικτα έργα δεν προσφέρουν κανένα απολύτως όφελος. </a:t>
            </a:r>
            <a:endParaRPr lang="en-US" sz="2800" dirty="0"/>
          </a:p>
          <a:p>
            <a:pPr lvl="0"/>
            <a:r>
              <a:rPr lang="el-GR" sz="3200" dirty="0"/>
              <a:t>Το παιχνίδι αποτελεί για τα παιδιά ευκαιρία γνωστικής «εκγύμνασης</a:t>
            </a:r>
            <a:r>
              <a:rPr lang="el-GR" sz="3200" dirty="0" smtClean="0"/>
              <a:t>».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9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Συγκρίνοντας τις θεωρίες του </a:t>
            </a:r>
            <a:r>
              <a:rPr lang="el-GR" dirty="0" err="1"/>
              <a:t>Piaget</a:t>
            </a:r>
            <a:r>
              <a:rPr lang="el-GR" dirty="0"/>
              <a:t> και του </a:t>
            </a:r>
            <a:r>
              <a:rPr lang="el-GR" dirty="0" smtClean="0"/>
              <a:t>Vygotsky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dirty="0"/>
              <a:t>Έβαλαν από κοινού τα θεμέλια για τη μελέτη της παιδικής μάθησης και σκέψης. </a:t>
            </a:r>
            <a:endParaRPr lang="en-US" dirty="0"/>
          </a:p>
          <a:p>
            <a:pPr lvl="0"/>
            <a:r>
              <a:rPr lang="el-GR" dirty="0"/>
              <a:t>Κοινά σημεία: </a:t>
            </a:r>
            <a:endParaRPr lang="en-US" dirty="0"/>
          </a:p>
          <a:p>
            <a:pPr lvl="1"/>
            <a:r>
              <a:rPr lang="el-GR" u="sng" dirty="0"/>
              <a:t>Ποιοτικές αλλαγές σκέψης</a:t>
            </a:r>
            <a:r>
              <a:rPr lang="el-GR" dirty="0"/>
              <a:t> (στάδια, εσωτερίκευση νοητικών λειτουργιών).</a:t>
            </a:r>
            <a:endParaRPr lang="en-US" dirty="0"/>
          </a:p>
          <a:p>
            <a:pPr lvl="1"/>
            <a:r>
              <a:rPr lang="el-GR" u="sng" dirty="0"/>
              <a:t>Σημασία πρόκλησης</a:t>
            </a:r>
            <a:r>
              <a:rPr lang="el-GR" dirty="0"/>
              <a:t> για εξέλιξη γνωστικών/συλλογιστικών διεργασιών.</a:t>
            </a:r>
            <a:endParaRPr lang="en-US" dirty="0"/>
          </a:p>
          <a:p>
            <a:pPr lvl="1"/>
            <a:r>
              <a:rPr lang="el-GR" u="sng" dirty="0"/>
              <a:t>Γνωστική ετοιμότητα</a:t>
            </a:r>
            <a:r>
              <a:rPr lang="el-GR" dirty="0"/>
              <a:t>: Απαιτείται για μετάβαση προς νέο στάδιο/ποιοτικά διαφορετική σκέψη. </a:t>
            </a:r>
            <a:endParaRPr lang="en-US" dirty="0"/>
          </a:p>
          <a:p>
            <a:pPr lvl="1"/>
            <a:r>
              <a:rPr lang="el-GR" u="sng" dirty="0"/>
              <a:t>Κοινωνική αλληλεπίδραση</a:t>
            </a:r>
            <a:r>
              <a:rPr lang="el-GR" dirty="0"/>
              <a:t>: Σημαντική στην εσωτερίκευση/θεμελίωση των διεργασιών σκέψης. </a:t>
            </a:r>
            <a:endParaRPr lang="en-US" dirty="0"/>
          </a:p>
          <a:p>
            <a:pPr lvl="0"/>
            <a:r>
              <a:rPr lang="el-GR" dirty="0"/>
              <a:t>Διαφορές:</a:t>
            </a:r>
            <a:endParaRPr lang="en-US" dirty="0"/>
          </a:p>
          <a:p>
            <a:pPr lvl="1"/>
            <a:r>
              <a:rPr lang="el-GR" u="sng" dirty="0"/>
              <a:t>Σχέση γλώσσας και σκέψης</a:t>
            </a:r>
            <a:r>
              <a:rPr lang="el-GR" dirty="0"/>
              <a:t>. </a:t>
            </a:r>
            <a:r>
              <a:rPr lang="en-US" dirty="0"/>
              <a:t>Piaget</a:t>
            </a:r>
            <a:r>
              <a:rPr lang="el-GR" dirty="0"/>
              <a:t>: Σε σημαντικό βαθμό ανεξάρτητες. </a:t>
            </a:r>
            <a:r>
              <a:rPr lang="en-US" dirty="0" smtClean="0"/>
              <a:t>Vygotsky</a:t>
            </a:r>
            <a:r>
              <a:rPr lang="el-GR" dirty="0"/>
              <a:t>: Στενά συνδεδεμένες.</a:t>
            </a:r>
            <a:endParaRPr lang="en-US" dirty="0"/>
          </a:p>
          <a:p>
            <a:pPr lvl="1"/>
            <a:r>
              <a:rPr lang="el-GR" u="sng" dirty="0"/>
              <a:t>Φύση εμπειριών που προωθούν μάθηση</a:t>
            </a:r>
            <a:r>
              <a:rPr lang="el-GR" dirty="0"/>
              <a:t>: </a:t>
            </a:r>
            <a:r>
              <a:rPr lang="en-US" dirty="0"/>
              <a:t>Piaget</a:t>
            </a:r>
            <a:r>
              <a:rPr lang="el-GR" dirty="0"/>
              <a:t>: </a:t>
            </a:r>
            <a:r>
              <a:rPr lang="en-US" dirty="0"/>
              <a:t>A</a:t>
            </a:r>
            <a:r>
              <a:rPr lang="el-GR" dirty="0" err="1"/>
              <a:t>υτόνομες</a:t>
            </a:r>
            <a:r>
              <a:rPr lang="el-GR" dirty="0"/>
              <a:t>/</a:t>
            </a:r>
            <a:r>
              <a:rPr lang="el-GR" dirty="0" err="1"/>
              <a:t>αυτοπαρακινούμενες</a:t>
            </a:r>
            <a:r>
              <a:rPr lang="el-GR" dirty="0"/>
              <a:t>. Vygotsky: Υποβοηθούμενες/καθοδηγούμενες.</a:t>
            </a:r>
            <a:endParaRPr lang="en-US" dirty="0"/>
          </a:p>
          <a:p>
            <a:pPr lvl="1"/>
            <a:r>
              <a:rPr lang="el-GR" u="sng" dirty="0"/>
              <a:t>Φύση κοινωνικών αλληλεπιδράσεων που προωθούν μάθηση</a:t>
            </a:r>
            <a:r>
              <a:rPr lang="el-GR" dirty="0"/>
              <a:t>: </a:t>
            </a:r>
            <a:r>
              <a:rPr lang="el-GR" dirty="0" err="1"/>
              <a:t>Piaget</a:t>
            </a:r>
            <a:r>
              <a:rPr lang="el-GR" dirty="0"/>
              <a:t>: Με συνομηλίκους. </a:t>
            </a:r>
            <a:r>
              <a:rPr lang="en-US" dirty="0"/>
              <a:t>Vygotsky</a:t>
            </a:r>
            <a:r>
              <a:rPr lang="el-GR" dirty="0"/>
              <a:t>: Με άτομα υψηλότερης γνωστικής ανάπτυξης. </a:t>
            </a:r>
            <a:endParaRPr lang="en-US" dirty="0"/>
          </a:p>
          <a:p>
            <a:pPr lvl="1"/>
            <a:r>
              <a:rPr lang="el-GR" u="sng" dirty="0"/>
              <a:t>Βαθμός επίδρασης πολιτισμού</a:t>
            </a:r>
            <a:r>
              <a:rPr lang="el-GR" dirty="0"/>
              <a:t>: </a:t>
            </a:r>
            <a:r>
              <a:rPr lang="el-GR" dirty="0" err="1"/>
              <a:t>Piaget</a:t>
            </a:r>
            <a:r>
              <a:rPr lang="el-GR" dirty="0"/>
              <a:t>: Δεν ανέλυσε σημασία πολιτισμού. Vygotsky:  Παράγοντας κεφαλαιώδους σημασίας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91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Σύγχρονες αντιλήψεις γύρω από τη θεωρία του Vygotsky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u="sng" dirty="0"/>
              <a:t>Η κοινωνική κατασκευή νοήματος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Η φθίνουσα υποστήριξη της μάθησης.</a:t>
            </a:r>
            <a:endParaRPr lang="en-US" dirty="0"/>
          </a:p>
          <a:p>
            <a:pPr lvl="0"/>
            <a:r>
              <a:rPr lang="el-GR" u="sng" dirty="0"/>
              <a:t>Η συμμετοχή σε δραστηριότητες ενηλίκων (και μαθητείες</a:t>
            </a:r>
            <a:r>
              <a:rPr lang="el-GR" u="sng" dirty="0" smtClean="0"/>
              <a:t>)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6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Σύγχρονες αντιλήψεις γύρω από τη θεωρία του Vygotsky (2/2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u="sng" dirty="0"/>
              <a:t>Κατάκτηση δεξιοτήτων διδασκαλίας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u="sng" dirty="0"/>
              <a:t>Δυναμική αξιολόγηση</a:t>
            </a:r>
            <a:r>
              <a:rPr lang="el-G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63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Προσθέτοντας το </a:t>
            </a:r>
            <a:r>
              <a:rPr lang="el-GR" dirty="0" err="1"/>
              <a:t>κοινωνικοπολιτισμικό</a:t>
            </a:r>
            <a:r>
              <a:rPr lang="el-GR" dirty="0"/>
              <a:t> στοιχείο στη θεωρία της επεξεργασίας </a:t>
            </a:r>
            <a:r>
              <a:rPr lang="el-GR" dirty="0" smtClean="0"/>
              <a:t>πληροφοριών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sz="3200" dirty="0"/>
              <a:t>Ορισμένοι θεωρητικοί προτείνουν την ενοποίηση στοιχείων της θεωρίας επεξεργασίας πληροφοριών με την </a:t>
            </a:r>
            <a:r>
              <a:rPr lang="el-GR" sz="3200" dirty="0" err="1"/>
              <a:t>κοινωνικοπολιτισμική</a:t>
            </a:r>
            <a:r>
              <a:rPr lang="el-GR" sz="3200" dirty="0"/>
              <a:t> θεωρία. Συγκεκριμένα:</a:t>
            </a:r>
            <a:endParaRPr lang="en-US" sz="3200" dirty="0"/>
          </a:p>
          <a:p>
            <a:pPr lvl="2"/>
            <a:r>
              <a:rPr lang="el-GR" sz="2400" u="sng" dirty="0" err="1"/>
              <a:t>Διυποκειμενικότητα</a:t>
            </a:r>
            <a:r>
              <a:rPr lang="el-GR" sz="2400" dirty="0"/>
              <a:t>.</a:t>
            </a:r>
            <a:endParaRPr lang="en-US" sz="2400" dirty="0"/>
          </a:p>
          <a:p>
            <a:pPr lvl="2"/>
            <a:r>
              <a:rPr lang="el-GR" sz="2400" u="sng" dirty="0"/>
              <a:t>Κοινωνική κατασκευή μνήμης/αναμνήσεων</a:t>
            </a:r>
            <a:r>
              <a:rPr lang="el-GR" sz="2400" dirty="0"/>
              <a:t>.</a:t>
            </a:r>
            <a:endParaRPr lang="en-US" sz="2400" dirty="0"/>
          </a:p>
          <a:p>
            <a:pPr lvl="2"/>
            <a:r>
              <a:rPr lang="el-GR" sz="2400" u="sng" dirty="0"/>
              <a:t>Συνεργατική χρήση γνωστικών στρατηγικών</a:t>
            </a:r>
            <a:r>
              <a:rPr lang="el-GR" sz="2400" dirty="0"/>
              <a:t>.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4004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165</TotalTime>
  <Words>1279</Words>
  <Application>Microsoft Office PowerPoint</Application>
  <PresentationFormat>Widescreen</PresentationFormat>
  <Paragraphs>153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Narrow</vt:lpstr>
      <vt:lpstr>Calibri</vt:lpstr>
      <vt:lpstr>Wingdings</vt:lpstr>
      <vt:lpstr>Wingdings 2</vt:lpstr>
      <vt:lpstr>View</vt:lpstr>
      <vt:lpstr>ΚΕΦΑΛΑΙΟ 11</vt:lpstr>
      <vt:lpstr>Η θεωρία του Vygotsky για τη γνωστική ανάπτυξη</vt:lpstr>
      <vt:lpstr>Ιδέες-κλειδιά της θεωρίας του Vygotsky (1/3)</vt:lpstr>
      <vt:lpstr>Ιδέες-κλειδιά της θεωρίας του Vygotsky (2/3)</vt:lpstr>
      <vt:lpstr>Ιδέες-κλειδιά της θεωρίας του Vygotsky (3/3)</vt:lpstr>
      <vt:lpstr>Συγκρίνοντας τις θεωρίες του Piaget και του Vygotsky</vt:lpstr>
      <vt:lpstr>Σύγχρονες αντιλήψεις γύρω από τη θεωρία του Vygotsky (1/2)</vt:lpstr>
      <vt:lpstr>Σύγχρονες αντιλήψεις γύρω από τη θεωρία του Vygotsky (2/2)</vt:lpstr>
      <vt:lpstr>Προσθέτοντας το κοινωνικοπολιτισμικό στοιχείο στη θεωρία της επεξεργασίας πληροφοριών</vt:lpstr>
      <vt:lpstr>Επεκτείνοντας τις θεωρήσεις πλαισίου (1/2)</vt:lpstr>
      <vt:lpstr>Επεκτείνοντας τις θεωρήσεις πλαισίου (2/2)</vt:lpstr>
      <vt:lpstr>Ευρύτερη σημασία της κοινωνικοπολιτισμικής θεωρίας καθώς και των υπολοίπων θεωριών πλαισίου</vt:lpstr>
      <vt:lpstr>Διδασκαλία που προϋποθέτει την αλληλεπίδραση μεταξύ συνομήλικων (1/2)</vt:lpstr>
      <vt:lpstr>Διδασκαλία που προϋποθέτει την αλληλεπίδραση μεταξύ συνομήλικων (2/2)</vt:lpstr>
      <vt:lpstr>Καθοδήγηση εκ μέρους των εκπαιδευτικών (1/3)</vt:lpstr>
      <vt:lpstr>Καθοδήγηση εκ μέρους των εκπαιδευτικών (2/3)</vt:lpstr>
      <vt:lpstr>Καθοδήγηση εκ μέρους των εκπαιδευτικών (3/3)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28</cp:revision>
  <dcterms:created xsi:type="dcterms:W3CDTF">2020-10-05T12:40:39Z</dcterms:created>
  <dcterms:modified xsi:type="dcterms:W3CDTF">2020-10-20T11:09:07Z</dcterms:modified>
</cp:coreProperties>
</file>