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55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32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47F7D6-77F9-4C9D-9C56-85BBF6181751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8095B-18BA-4495-9D1F-E1EB17276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758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spc="3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1CEDD-C201-4363-8ECA-182E6CA73CAA}" type="datetime1">
              <a:rPr lang="en-US" smtClean="0"/>
              <a:t>10/14/2020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8438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E70CB-3E97-4C36-8835-940DE58C296C}" type="datetime1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01406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D740-BEB9-4581-877B-F700804ED16C}" type="datetime1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86576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50000"/>
              </a:lnSpc>
              <a:defRPr sz="3000"/>
            </a:lvl1pPr>
            <a:lvl2pPr>
              <a:lnSpc>
                <a:spcPct val="150000"/>
              </a:lnSpc>
              <a:defRPr sz="2600"/>
            </a:lvl2pPr>
            <a:lvl3pPr>
              <a:lnSpc>
                <a:spcPct val="150000"/>
              </a:lnSpc>
              <a:defRPr sz="2200"/>
            </a:lvl3pPr>
            <a:lvl4pPr>
              <a:lnSpc>
                <a:spcPct val="150000"/>
              </a:lnSpc>
              <a:defRPr sz="1800"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54E7D-25E7-44AB-8290-0D323D22A2F3}" type="datetime1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8747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 spc="3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C1A70-BB39-4AED-8F54-5E173DA0D80D}" type="datetime1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289819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5BC8F-1284-4C3C-AF96-C9EC11920904}" type="datetime1">
              <a:rPr lang="en-US" smtClean="0"/>
              <a:t>10/14/2020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07008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8E246-E832-46ED-A411-4F508051C6A4}" type="datetime1">
              <a:rPr lang="en-US" smtClean="0"/>
              <a:t>10/14/2020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9337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C0C69-FD2D-4A50-BB64-7801246210D9}" type="datetime1">
              <a:rPr lang="en-US" smtClean="0"/>
              <a:t>10/14/2020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3429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E6F0-192D-4C1E-97A8-DF0F939D70EF}" type="datetime1">
              <a:rPr lang="en-US" smtClean="0"/>
              <a:t>10/14/2020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021458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2800" b="1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1A815-A757-4839-8A80-BC9176603A2B}" type="datetime1">
              <a:rPr lang="en-US" smtClean="0"/>
              <a:t>10/14/2020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684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0F46-52B9-4586-A064-D4551E56D8DA}" type="datetime1">
              <a:rPr lang="en-US" smtClean="0"/>
              <a:t>10/14/2020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99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397124"/>
          </a:xfrm>
          <a:prstGeom prst="rect">
            <a:avLst/>
          </a:prstGeom>
        </p:spPr>
        <p:txBody>
          <a:bodyPr vert="horz" lIns="91440" tIns="27432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00A54787-92E7-4A16-B62F-D4BAB4056F3D}" type="datetime1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333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65" r:id="rId10"/>
    <p:sldLayoutId id="214748406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2000" kern="1200" spc="1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5271447"/>
            <a:ext cx="6087447" cy="614149"/>
          </a:xfrm>
        </p:spPr>
        <p:txBody>
          <a:bodyPr>
            <a:normAutofit/>
          </a:bodyPr>
          <a:lstStyle/>
          <a:p>
            <a:pPr algn="r"/>
            <a:r>
              <a:rPr lang="el-GR" sz="3500" dirty="0"/>
              <a:t>ΚΕΦΑΛΑΙΟ </a:t>
            </a:r>
            <a:r>
              <a:rPr lang="el-GR" sz="3500" dirty="0" smtClean="0"/>
              <a:t>1</a:t>
            </a:r>
            <a:r>
              <a:rPr lang="en-US" sz="3500" dirty="0" smtClean="0"/>
              <a:t>5</a:t>
            </a:r>
            <a:endParaRPr lang="en-US" sz="35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5885596"/>
            <a:ext cx="6087447" cy="433316"/>
          </a:xfrm>
        </p:spPr>
        <p:txBody>
          <a:bodyPr>
            <a:normAutofit/>
          </a:bodyPr>
          <a:lstStyle/>
          <a:p>
            <a:pPr algn="r"/>
            <a:r>
              <a:rPr lang="el-GR" dirty="0"/>
              <a:t>ΓΝΩΣΤΙΚΟΙ ΠΑΡΑΓΟΝΤΕΣ ΤΩΝ ΚΙΝΗΤΡΩΝ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507" y="406960"/>
            <a:ext cx="4310418" cy="595289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4105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Κοινωνικοί στόχοι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l-GR" dirty="0"/>
              <a:t>Επίδραση της φύσης των κοινωνικών στόχων στη συμπεριφορά &amp; την ακαδημαϊκή επίδοση</a:t>
            </a:r>
            <a:endParaRPr lang="en-US" dirty="0"/>
          </a:p>
          <a:p>
            <a:pPr lvl="0"/>
            <a:r>
              <a:rPr lang="el-GR" dirty="0"/>
              <a:t>Προσπάθεια των μαθητών να κερδίσουν την προσοχή &amp; την αποδοχή του εκπαιδευτικού</a:t>
            </a:r>
            <a:endParaRPr lang="en-US" dirty="0"/>
          </a:p>
          <a:p>
            <a:pPr lvl="0"/>
            <a:r>
              <a:rPr lang="el-GR" dirty="0"/>
              <a:t>Πρόθυμη &amp; ενεργή συμμετοχή σε δραστηριότητας αν επιδιώκουν φιλικές σχέσεις με τους συμμαθητές τους ή ανησυχούν για την καλή κατάσταση των άλλων</a:t>
            </a:r>
            <a:endParaRPr lang="en-US" dirty="0"/>
          </a:p>
          <a:p>
            <a:pPr lvl="0"/>
            <a:r>
              <a:rPr lang="el-GR" dirty="0"/>
              <a:t>Δεν είναι όλοι οι κοινωνικοί στόχοι </a:t>
            </a:r>
            <a:r>
              <a:rPr lang="el-GR" dirty="0" smtClean="0"/>
              <a:t>παραγωγικοί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5326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/>
              <a:t>Αιτιακές</a:t>
            </a:r>
            <a:r>
              <a:rPr lang="el-GR" dirty="0"/>
              <a:t> αποδόσεις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l-GR" sz="3200" dirty="0"/>
              <a:t>Διάφορες εξηγήσεις των ατόμων για τις επιτυχίες και τις αποτυχίες τους </a:t>
            </a:r>
            <a:endParaRPr lang="en-US" sz="3600" dirty="0"/>
          </a:p>
          <a:p>
            <a:pPr lvl="0"/>
            <a:r>
              <a:rPr lang="el-GR" sz="3200" dirty="0"/>
              <a:t>Ένας από τους πολλούς τρόπους για την πληρέστερη κατανόηση του κόσμου &amp; εξαιρετικά παραδείγματα κατασκευής γνώσεων εν δράσει.</a:t>
            </a:r>
            <a:endParaRPr lang="en-US" sz="3600" dirty="0"/>
          </a:p>
          <a:p>
            <a:pPr lvl="0"/>
            <a:r>
              <a:rPr lang="el-GR" sz="3200" dirty="0"/>
              <a:t>3 βασικές μεταβλητές σύμφωνα με τις οποίες ποικίλλουν οι </a:t>
            </a:r>
            <a:r>
              <a:rPr lang="el-GR" sz="3200" dirty="0" err="1"/>
              <a:t>αιτιακές</a:t>
            </a:r>
            <a:r>
              <a:rPr lang="el-GR" sz="3200" dirty="0"/>
              <a:t> αποδόσεις </a:t>
            </a:r>
            <a:endParaRPr lang="en-US" sz="3600" dirty="0"/>
          </a:p>
          <a:p>
            <a:pPr lvl="1"/>
            <a:r>
              <a:rPr lang="el-GR" sz="2800" dirty="0"/>
              <a:t>Έδρα: </a:t>
            </a:r>
            <a:r>
              <a:rPr lang="el-GR" sz="2800" b="1" dirty="0"/>
              <a:t>Εσωτερική</a:t>
            </a:r>
            <a:r>
              <a:rPr lang="el-GR" sz="2800" dirty="0"/>
              <a:t> (μέσα μας)</a:t>
            </a:r>
            <a:r>
              <a:rPr lang="el-GR" sz="2800" b="1" i="1" dirty="0"/>
              <a:t> </a:t>
            </a:r>
            <a:r>
              <a:rPr lang="el-GR" sz="2800" dirty="0"/>
              <a:t>&amp;</a:t>
            </a:r>
            <a:r>
              <a:rPr lang="el-GR" sz="2800" b="1" i="1" dirty="0"/>
              <a:t> </a:t>
            </a:r>
            <a:r>
              <a:rPr lang="el-GR" sz="2800" b="1" dirty="0"/>
              <a:t>εξωτερική</a:t>
            </a:r>
            <a:r>
              <a:rPr lang="el-GR" sz="2800" b="1" i="1" dirty="0"/>
              <a:t> </a:t>
            </a:r>
            <a:r>
              <a:rPr lang="el-GR" sz="2800" dirty="0"/>
              <a:t>(έξω από τον εαυτό μας)</a:t>
            </a:r>
            <a:endParaRPr lang="en-US" sz="3200" dirty="0"/>
          </a:p>
          <a:p>
            <a:pPr lvl="1"/>
            <a:r>
              <a:rPr lang="el-GR" sz="2800" dirty="0"/>
              <a:t>Σταθερότητα: </a:t>
            </a:r>
            <a:r>
              <a:rPr lang="el-GR" sz="2800" b="1" dirty="0"/>
              <a:t>Σταθερότητα</a:t>
            </a:r>
            <a:r>
              <a:rPr lang="el-GR" sz="2800" dirty="0"/>
              <a:t> (δεν αλλάζουν στο άμεσο μέλλον) &amp; </a:t>
            </a:r>
            <a:r>
              <a:rPr lang="el-GR" sz="2800" b="1" dirty="0"/>
              <a:t>μεταβλητότητα</a:t>
            </a:r>
            <a:r>
              <a:rPr lang="el-GR" sz="2800" dirty="0"/>
              <a:t> (αλλάζουν από τη μία στιγμή στην άλλη)</a:t>
            </a:r>
            <a:endParaRPr lang="en-US" sz="3200" dirty="0"/>
          </a:p>
          <a:p>
            <a:pPr lvl="1"/>
            <a:r>
              <a:rPr lang="el-GR" sz="2800" dirty="0"/>
              <a:t>Δυνατότητα ελέγχου: </a:t>
            </a:r>
            <a:r>
              <a:rPr lang="el-GR" sz="2800" b="1" dirty="0"/>
              <a:t>Ελεγχόμενοι</a:t>
            </a:r>
            <a:r>
              <a:rPr lang="el-GR" sz="2800" dirty="0"/>
              <a:t> (μπορούμε να αλλάξουμε) &amp; </a:t>
            </a:r>
            <a:r>
              <a:rPr lang="el-GR" sz="2800" b="1" dirty="0"/>
              <a:t>μη ελεγχόμενοι</a:t>
            </a:r>
            <a:r>
              <a:rPr lang="el-GR" sz="2800" dirty="0"/>
              <a:t> (δεν διαθέτουμε επιρροή)</a:t>
            </a:r>
            <a:endParaRPr lang="en-US" sz="3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0568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Ανάλυση </a:t>
            </a:r>
            <a:r>
              <a:rPr lang="el-GR" dirty="0" err="1"/>
              <a:t>αιτιακών</a:t>
            </a:r>
            <a:r>
              <a:rPr lang="el-GR" dirty="0"/>
              <a:t> αποδόσεων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12</a:t>
            </a:fld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3325" y="1828800"/>
            <a:ext cx="8572200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134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Επιδράσεις των </a:t>
            </a:r>
            <a:r>
              <a:rPr lang="el-GR" dirty="0" err="1"/>
              <a:t>αιτιακών</a:t>
            </a:r>
            <a:r>
              <a:rPr lang="el-GR" dirty="0"/>
              <a:t> αποδόσεων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l-GR" dirty="0"/>
              <a:t>Οι </a:t>
            </a:r>
            <a:r>
              <a:rPr lang="el-GR" dirty="0" err="1"/>
              <a:t>αιτιακές</a:t>
            </a:r>
            <a:r>
              <a:rPr lang="el-GR" dirty="0"/>
              <a:t> αποδόσεις επηρεάζουν: </a:t>
            </a:r>
            <a:endParaRPr lang="en-US" dirty="0"/>
          </a:p>
          <a:p>
            <a:pPr lvl="1"/>
            <a:r>
              <a:rPr lang="el-GR" dirty="0"/>
              <a:t>τις συναισθηματικές αντιδράσεις των μαθητών</a:t>
            </a:r>
            <a:endParaRPr lang="en-US" dirty="0"/>
          </a:p>
          <a:p>
            <a:pPr lvl="1"/>
            <a:r>
              <a:rPr lang="el-GR" dirty="0"/>
              <a:t>τις αποκρίσεις τους στην ενίσχυση και την τιμωρία</a:t>
            </a:r>
            <a:endParaRPr lang="en-US" dirty="0"/>
          </a:p>
          <a:p>
            <a:pPr lvl="1"/>
            <a:r>
              <a:rPr lang="el-GR" dirty="0"/>
              <a:t>την </a:t>
            </a:r>
            <a:r>
              <a:rPr lang="el-GR" dirty="0" err="1"/>
              <a:t>αυτοαποτελεσματικότητα</a:t>
            </a:r>
            <a:r>
              <a:rPr lang="el-GR" dirty="0"/>
              <a:t> και τις προσδοκίες</a:t>
            </a:r>
            <a:endParaRPr lang="en-US" dirty="0"/>
          </a:p>
          <a:p>
            <a:pPr lvl="1"/>
            <a:r>
              <a:rPr lang="el-GR" dirty="0"/>
              <a:t>την προσπάθεια και την επιμονή</a:t>
            </a:r>
            <a:endParaRPr lang="en-US" dirty="0"/>
          </a:p>
          <a:p>
            <a:pPr lvl="1"/>
            <a:r>
              <a:rPr lang="el-GR" dirty="0"/>
              <a:t>τις στρατηγικές μάθησης </a:t>
            </a:r>
            <a:endParaRPr lang="en-US" dirty="0"/>
          </a:p>
          <a:p>
            <a:pPr lvl="1"/>
            <a:r>
              <a:rPr lang="el-GR" dirty="0"/>
              <a:t>τις μελλοντικές επιλογές και στόχους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4436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Παράγοντες που επηρεάζουν τη φύση των </a:t>
            </a:r>
            <a:r>
              <a:rPr lang="el-GR" dirty="0" err="1"/>
              <a:t>αιτιακών</a:t>
            </a:r>
            <a:r>
              <a:rPr lang="el-GR" dirty="0"/>
              <a:t> αποδόσεων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l-GR" dirty="0"/>
              <a:t>Ηλικία</a:t>
            </a:r>
            <a:endParaRPr lang="en-US" dirty="0"/>
          </a:p>
          <a:p>
            <a:pPr lvl="0"/>
            <a:r>
              <a:rPr lang="el-GR" dirty="0" err="1"/>
              <a:t>Καταστασιακά</a:t>
            </a:r>
            <a:r>
              <a:rPr lang="el-GR" dirty="0"/>
              <a:t> ενδεικτικά στοιχεία</a:t>
            </a:r>
            <a:endParaRPr lang="en-US" dirty="0"/>
          </a:p>
          <a:p>
            <a:pPr lvl="0"/>
            <a:r>
              <a:rPr lang="el-GR" dirty="0"/>
              <a:t>Πρότυπα παλαιότερων επιτυχιών και αποτυχιών</a:t>
            </a:r>
            <a:endParaRPr lang="en-US" dirty="0"/>
          </a:p>
          <a:p>
            <a:pPr lvl="0"/>
            <a:r>
              <a:rPr lang="el-GR" dirty="0"/>
              <a:t>Λεκτικά και μη λεκτικά μηνύματα από τους άλλους</a:t>
            </a:r>
            <a:endParaRPr lang="en-US" dirty="0"/>
          </a:p>
          <a:p>
            <a:pPr lvl="0"/>
            <a:r>
              <a:rPr lang="el-GR" dirty="0"/>
              <a:t>Πολιτισμός</a:t>
            </a:r>
            <a:endParaRPr lang="en-US" dirty="0"/>
          </a:p>
          <a:p>
            <a:pPr lvl="0"/>
            <a:r>
              <a:rPr lang="el-GR" dirty="0"/>
              <a:t>Φύλο</a:t>
            </a:r>
            <a:endParaRPr lang="en-US" dirty="0"/>
          </a:p>
          <a:p>
            <a:pPr lvl="0"/>
            <a:r>
              <a:rPr lang="el-GR" dirty="0"/>
              <a:t>Μεροληψία αυτοπροστασίας</a:t>
            </a:r>
            <a:endParaRPr lang="en-US" dirty="0"/>
          </a:p>
          <a:p>
            <a:pPr lvl="0"/>
            <a:r>
              <a:rPr lang="el-GR" dirty="0"/>
              <a:t>Διαχείριση </a:t>
            </a:r>
            <a:r>
              <a:rPr lang="el-GR" dirty="0" smtClean="0"/>
              <a:t>εικόνας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7257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3600" dirty="0"/>
              <a:t>Επεξηγηματικό ύφος: Συγκρίνοντας τον προσανατολισμό μάθησης με τη μαθημένη </a:t>
            </a:r>
            <a:r>
              <a:rPr lang="el-GR" sz="3600" dirty="0" err="1"/>
              <a:t>αβοηθησία</a:t>
            </a:r>
            <a:r>
              <a:rPr lang="el-GR" sz="3600" dirty="0"/>
              <a:t>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l-GR" sz="3200" b="1" dirty="0"/>
              <a:t>Επεξηγηματικό ύφος</a:t>
            </a:r>
            <a:r>
              <a:rPr lang="el-GR" sz="3200" dirty="0"/>
              <a:t> = γενικός, συνηθισμένος τρόπος με τον οποίο ένα άτομο ερμηνεύει και εξηγεί καθημερινά γεγονότα και επακόλουθα </a:t>
            </a:r>
            <a:endParaRPr lang="en-US" sz="3600" dirty="0"/>
          </a:p>
          <a:p>
            <a:pPr lvl="0"/>
            <a:r>
              <a:rPr lang="el-GR" sz="3200" b="1" dirty="0"/>
              <a:t>Προσανατολισμός μάθησης: </a:t>
            </a:r>
            <a:r>
              <a:rPr lang="el-GR" sz="3200" i="1" dirty="0"/>
              <a:t>μπορώ να το καταφέρω</a:t>
            </a:r>
            <a:r>
              <a:rPr lang="el-GR" sz="3200" dirty="0"/>
              <a:t>. </a:t>
            </a:r>
            <a:endParaRPr lang="en-US" sz="3600" dirty="0"/>
          </a:p>
          <a:p>
            <a:pPr lvl="0"/>
            <a:r>
              <a:rPr lang="el-GR" sz="3200" b="1" dirty="0"/>
              <a:t>Μαθημένη </a:t>
            </a:r>
            <a:r>
              <a:rPr lang="el-GR" sz="3200" b="1" dirty="0" err="1"/>
              <a:t>αβοηθησία</a:t>
            </a:r>
            <a:r>
              <a:rPr lang="el-GR" sz="3200" b="1" dirty="0"/>
              <a:t>:</a:t>
            </a:r>
            <a:r>
              <a:rPr lang="el-GR" sz="3200" dirty="0"/>
              <a:t> </a:t>
            </a:r>
            <a:r>
              <a:rPr lang="el-GR" sz="3200" i="1" dirty="0"/>
              <a:t>δεν μπορώ να τα καταφέρω, ακόμη κι αν προσπαθήσω πολύ</a:t>
            </a:r>
            <a:endParaRPr lang="en-US" sz="3600" dirty="0"/>
          </a:p>
          <a:p>
            <a:pPr lvl="1"/>
            <a:r>
              <a:rPr lang="el-GR" sz="2800" b="1" dirty="0" err="1"/>
              <a:t>Παρωθητικός</a:t>
            </a:r>
            <a:r>
              <a:rPr lang="el-GR" sz="2800" b="1" dirty="0"/>
              <a:t> τρόπος</a:t>
            </a:r>
            <a:r>
              <a:rPr lang="el-GR" sz="2800" dirty="0"/>
              <a:t>: καθυστέρηση στις αντιδράσεις που επιφέρουν επιθυμητά αποτελέσματα</a:t>
            </a:r>
            <a:endParaRPr lang="en-US" sz="3200" dirty="0"/>
          </a:p>
          <a:p>
            <a:pPr lvl="1"/>
            <a:r>
              <a:rPr lang="el-GR" sz="2800" b="1" dirty="0"/>
              <a:t>Γνωστικός τρόπος</a:t>
            </a:r>
            <a:r>
              <a:rPr lang="el-GR" sz="2800" dirty="0"/>
              <a:t>: δυσκολίας εκμάθησης καινούριων συμπεριφορών που θα μπορούσαν να βελτιώσουν τις συνθήκες του περιβάλλοντος</a:t>
            </a:r>
            <a:endParaRPr lang="en-US" sz="3200" dirty="0"/>
          </a:p>
          <a:p>
            <a:pPr lvl="1"/>
            <a:r>
              <a:rPr lang="el-GR" sz="2800" b="1" dirty="0"/>
              <a:t>Συναισθηματικός τρόπος</a:t>
            </a:r>
            <a:r>
              <a:rPr lang="el-GR" sz="2800" dirty="0"/>
              <a:t>: τάση παραμονής ως παθητικό, απόμακρο, αγχώδες, καταθλιπτικό</a:t>
            </a:r>
            <a:endParaRPr lang="en-US" sz="3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2645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Κίνητρα, θυμικό και </a:t>
            </a:r>
            <a:r>
              <a:rPr lang="el-GR" dirty="0" err="1" smtClean="0"/>
              <a:t>αυτορύθμιση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</a:pPr>
            <a:r>
              <a:rPr lang="el-GR" sz="3200" b="1" dirty="0"/>
              <a:t>Πώς τα κίνητρα και το θυμικό συνδέονται με την </a:t>
            </a:r>
            <a:r>
              <a:rPr lang="el-GR" sz="3200" b="1" dirty="0" err="1"/>
              <a:t>αυτορύθμιση</a:t>
            </a:r>
            <a:endParaRPr lang="en-US" sz="3600" dirty="0"/>
          </a:p>
          <a:p>
            <a:pPr lvl="0">
              <a:lnSpc>
                <a:spcPct val="120000"/>
              </a:lnSpc>
            </a:pPr>
            <a:r>
              <a:rPr lang="el-GR" sz="3200" b="1" dirty="0"/>
              <a:t>Αναζήτηση βοήθειας</a:t>
            </a:r>
            <a:endParaRPr lang="en-US" sz="36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Οι εκκλήσεις για βοήθεια είναι απειλητικές για την </a:t>
            </a:r>
            <a:r>
              <a:rPr lang="el-GR" sz="2800" dirty="0" err="1"/>
              <a:t>αυτοαξία</a:t>
            </a:r>
            <a:r>
              <a:rPr lang="el-GR" sz="2800" dirty="0"/>
              <a:t> </a:t>
            </a:r>
            <a:endParaRPr lang="en-US" sz="32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Η έκκληση για βοήθεια υποσκάπτει την αίσθηση της αυτονομίας </a:t>
            </a:r>
            <a:endParaRPr lang="en-US" sz="32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Στόχοι επίδοσης &amp; όχι κατάκτησης της γνώσης</a:t>
            </a:r>
            <a:endParaRPr lang="en-US" sz="32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Αντίληψη σταθερότητας της ευφυίας</a:t>
            </a:r>
            <a:endParaRPr lang="en-US" sz="32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Η έκκληση για βοήθεια χαλάει την εξωτερική τους εικόνα</a:t>
            </a:r>
            <a:endParaRPr lang="en-US" sz="32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Οι εκκλήσεις για βοήθεια μπορεί γίνουν δεκτές με υποτιμητικό τρόπο 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pPr lvl="0">
              <a:lnSpc>
                <a:spcPct val="120000"/>
              </a:lnSpc>
            </a:pPr>
            <a:r>
              <a:rPr lang="el-GR" sz="3200" b="1" dirty="0" err="1"/>
              <a:t>Αυτορυθμιζόμενη</a:t>
            </a:r>
            <a:r>
              <a:rPr lang="el-GR" sz="3200" b="1" dirty="0"/>
              <a:t> μάθηση</a:t>
            </a:r>
            <a:endParaRPr lang="en-US" sz="36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Σύνδεση έργων που έχουν ανατεθεί με τομείς ενδιαφέροντος</a:t>
            </a:r>
            <a:endParaRPr lang="en-US" sz="32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Θέσπιση στόχων</a:t>
            </a:r>
            <a:endParaRPr lang="en-US" sz="32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Εστίαση σε παραγωγικές </a:t>
            </a:r>
            <a:r>
              <a:rPr lang="el-GR" sz="2800" dirty="0" err="1"/>
              <a:t>αιτιακές</a:t>
            </a:r>
            <a:r>
              <a:rPr lang="el-GR" sz="2800" dirty="0"/>
              <a:t> αποδόσεις</a:t>
            </a:r>
            <a:endParaRPr lang="en-US" sz="32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Ελαχιστοποίηση των δελεαστικών περισπασμών</a:t>
            </a:r>
            <a:endParaRPr lang="en-US" sz="32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Υπενθύμιση ότι είναι σημαντική η καλή επίδοση</a:t>
            </a:r>
            <a:endParaRPr lang="en-US" sz="32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Ενίσχυση της ελκυστικότητας ενός έργου</a:t>
            </a:r>
            <a:endParaRPr lang="en-US" sz="32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Επιβολή </a:t>
            </a:r>
            <a:r>
              <a:rPr lang="el-GR" sz="2800" dirty="0" smtClean="0"/>
              <a:t>συνεπειών</a:t>
            </a:r>
            <a:endParaRPr lang="el-GR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1233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/>
              <a:t>Εσωτερικευμένα</a:t>
            </a:r>
            <a:r>
              <a:rPr lang="el-GR" dirty="0"/>
              <a:t> </a:t>
            </a:r>
            <a:r>
              <a:rPr lang="el-GR" dirty="0" smtClean="0"/>
              <a:t>κίνητρα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Edward </a:t>
            </a:r>
            <a:r>
              <a:rPr lang="en-US" dirty="0" err="1"/>
              <a:t>Deci</a:t>
            </a:r>
            <a:r>
              <a:rPr lang="en-US" dirty="0"/>
              <a:t> &amp; Richard Ryan:</a:t>
            </a:r>
          </a:p>
          <a:p>
            <a:pPr lvl="0"/>
            <a:r>
              <a:rPr lang="el-GR" i="1" dirty="0"/>
              <a:t>Εξωτερική ρύθμιση: </a:t>
            </a:r>
            <a:r>
              <a:rPr lang="el-GR" dirty="0"/>
              <a:t>συγκεκριμένοι τρόποι συμπεριφοράς βασισμένοι στα εξωτερικά επακόλουθα των διαφόρων συμπεριφορών</a:t>
            </a:r>
            <a:endParaRPr lang="en-US" dirty="0"/>
          </a:p>
          <a:p>
            <a:pPr lvl="0"/>
            <a:r>
              <a:rPr lang="el-GR" i="1" dirty="0" err="1"/>
              <a:t>Ενδοβολή</a:t>
            </a:r>
            <a:r>
              <a:rPr lang="el-GR" i="1" dirty="0"/>
              <a:t>:.</a:t>
            </a:r>
            <a:r>
              <a:rPr lang="el-GR" dirty="0"/>
              <a:t> συγκεκριμένοι τρόποι συμπεριφοράς για την εξασφάλιση της έγκρισης των άλλων</a:t>
            </a:r>
            <a:endParaRPr lang="en-US" dirty="0"/>
          </a:p>
          <a:p>
            <a:pPr lvl="0"/>
            <a:r>
              <a:rPr lang="el-GR" i="1" dirty="0"/>
              <a:t>Ταύτιση:</a:t>
            </a:r>
            <a:r>
              <a:rPr lang="el-GR" dirty="0"/>
              <a:t> αντίληψη συγκεκριμένων συμπεριφορών ως σημαντικών για το άτομο</a:t>
            </a:r>
            <a:endParaRPr lang="en-US" dirty="0"/>
          </a:p>
          <a:p>
            <a:pPr lvl="0"/>
            <a:r>
              <a:rPr lang="el-GR" i="1" dirty="0"/>
              <a:t>Ενσωμάτωση: </a:t>
            </a:r>
            <a:r>
              <a:rPr lang="el-GR" dirty="0"/>
              <a:t>επιθυμία συγκεκριμένων συμπεριφορών και ένταξή τους σε ένα συνολικό σύστημα κινήτρων και </a:t>
            </a:r>
            <a:r>
              <a:rPr lang="el-GR" dirty="0" smtClean="0"/>
              <a:t>αξιών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2663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Ενθαρρύνοντας την </a:t>
            </a:r>
            <a:r>
              <a:rPr lang="el-GR" dirty="0" err="1"/>
              <a:t>παρωθητική</a:t>
            </a:r>
            <a:r>
              <a:rPr lang="el-GR" dirty="0"/>
              <a:t> </a:t>
            </a:r>
            <a:r>
              <a:rPr lang="el-GR" dirty="0" smtClean="0"/>
              <a:t>νόηση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l-GR" dirty="0"/>
              <a:t>Καλύτερη εκμάθηση όταν η ύλη είναι ενδιαφέρουσα και κατατοπιστική.</a:t>
            </a:r>
            <a:endParaRPr lang="en-US" dirty="0"/>
          </a:p>
          <a:p>
            <a:pPr lvl="0"/>
            <a:r>
              <a:rPr lang="el-GR" dirty="0"/>
              <a:t>Μεγαλύτερη αισιοδοξία για επιτυχία όταν υπάρχει υποστήριξη από το περιβάλλον </a:t>
            </a:r>
            <a:endParaRPr lang="en-US" dirty="0"/>
          </a:p>
          <a:p>
            <a:pPr lvl="0"/>
            <a:r>
              <a:rPr lang="el-GR" dirty="0"/>
              <a:t>Περισσότερα κίνητρα για εκμάθηση του γνωστικού αντικειμένου όταν έχει προσωπική αξία</a:t>
            </a:r>
            <a:endParaRPr lang="en-US" dirty="0"/>
          </a:p>
          <a:p>
            <a:pPr lvl="0"/>
            <a:r>
              <a:rPr lang="el-GR" dirty="0"/>
              <a:t>Οι στόχοι κατάκτησης της γνώσης είναι πιο ευεργετικοί για τη μάθηση από τους στόχους επίδοσης.</a:t>
            </a:r>
            <a:endParaRPr lang="en-US" dirty="0"/>
          </a:p>
          <a:p>
            <a:pPr lvl="0"/>
            <a:r>
              <a:rPr lang="el-GR" dirty="0"/>
              <a:t>Αποτελεσματικότερη μάθηση κατά την θέσπιση προσωπικών </a:t>
            </a:r>
            <a:r>
              <a:rPr lang="el-GR" dirty="0" smtClean="0"/>
              <a:t>στόχων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l-GR" dirty="0"/>
              <a:t>Αποτελεσματικότερες δραστηριότητες όταν παρέχεται η δυνατότητα εκπλήρωσης πολλών στόχων ταυτοχρόνως</a:t>
            </a:r>
            <a:endParaRPr lang="en-US" dirty="0"/>
          </a:p>
          <a:p>
            <a:pPr lvl="0"/>
            <a:r>
              <a:rPr lang="el-GR" dirty="0"/>
              <a:t>Αισιόδοξες </a:t>
            </a:r>
            <a:r>
              <a:rPr lang="el-GR" dirty="0" err="1"/>
              <a:t>αιτιακές</a:t>
            </a:r>
            <a:r>
              <a:rPr lang="el-GR" dirty="0"/>
              <a:t> αποδόσεις και προσδοκίες των εκπαιδευτικών για τις επιδόσεις των μαθητών επηρεάζουν την πραγματική</a:t>
            </a:r>
            <a:r>
              <a:rPr lang="el-GR" b="1" dirty="0"/>
              <a:t> </a:t>
            </a:r>
            <a:r>
              <a:rPr lang="el-GR" dirty="0"/>
              <a:t>επίδοσή τους</a:t>
            </a:r>
            <a:endParaRPr lang="en-US" dirty="0"/>
          </a:p>
          <a:p>
            <a:pPr lvl="0"/>
            <a:r>
              <a:rPr lang="el-GR" dirty="0"/>
              <a:t>Συστηματικές απόπειρες αλλαγής </a:t>
            </a:r>
            <a:r>
              <a:rPr lang="el-GR" dirty="0" err="1"/>
              <a:t>αιτιακών</a:t>
            </a:r>
            <a:r>
              <a:rPr lang="el-GR" dirty="0"/>
              <a:t> αποδόσεων οδηγούν σε παραγωγικότερες</a:t>
            </a:r>
            <a:endParaRPr lang="en-US" dirty="0"/>
          </a:p>
          <a:p>
            <a:pPr lvl="0"/>
            <a:r>
              <a:rPr lang="el-GR" dirty="0"/>
              <a:t>Οι μη ανταγωνιστικές δραστηριότητες είναι πιο </a:t>
            </a:r>
            <a:r>
              <a:rPr lang="el-GR" dirty="0" err="1"/>
              <a:t>παρωθητικές</a:t>
            </a:r>
            <a:r>
              <a:rPr lang="el-GR" dirty="0"/>
              <a:t> από τις ανταγωνιστικές</a:t>
            </a:r>
            <a:endParaRPr lang="en-US" dirty="0"/>
          </a:p>
          <a:p>
            <a:pPr lvl="0"/>
            <a:r>
              <a:rPr lang="el-GR" dirty="0"/>
              <a:t>Ενίσχυση των κινήτρων και ελαχιστοποίηση της πλήξης με τη χρήση προκλήσεων ανάλογων της ηλικίας και των ικανοτήτων των μαθητών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8829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Η μνημονική τεχνική </a:t>
            </a:r>
            <a:r>
              <a:rPr lang="en-US" dirty="0"/>
              <a:t>TARGETS</a:t>
            </a:r>
            <a:r>
              <a:rPr lang="el-GR" dirty="0"/>
              <a:t> για τις στρατηγικές </a:t>
            </a:r>
            <a:r>
              <a:rPr lang="el-GR" dirty="0" smtClean="0"/>
              <a:t>κινήτρων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n-US" dirty="0"/>
              <a:t>TARGETS: </a:t>
            </a:r>
            <a:r>
              <a:rPr lang="en-US" i="1" dirty="0"/>
              <a:t>Task</a:t>
            </a:r>
            <a:r>
              <a:rPr lang="en-US" dirty="0"/>
              <a:t>, </a:t>
            </a:r>
            <a:r>
              <a:rPr lang="en-US" i="1" dirty="0"/>
              <a:t>Autonomy</a:t>
            </a:r>
            <a:r>
              <a:rPr lang="en-US" dirty="0"/>
              <a:t>, </a:t>
            </a:r>
            <a:r>
              <a:rPr lang="en-US" i="1" dirty="0"/>
              <a:t>Recognition, Grouping</a:t>
            </a:r>
            <a:r>
              <a:rPr lang="en-US" dirty="0"/>
              <a:t>, </a:t>
            </a:r>
            <a:r>
              <a:rPr lang="en-US" i="1" dirty="0"/>
              <a:t>Evaluation</a:t>
            </a:r>
            <a:r>
              <a:rPr lang="en-US" dirty="0"/>
              <a:t>, </a:t>
            </a:r>
            <a:r>
              <a:rPr lang="en-US" i="1" dirty="0"/>
              <a:t>Time</a:t>
            </a:r>
            <a:r>
              <a:rPr lang="en-US" dirty="0"/>
              <a:t>, </a:t>
            </a:r>
            <a:r>
              <a:rPr lang="en-US" i="1" dirty="0"/>
              <a:t>Social</a:t>
            </a:r>
            <a:r>
              <a:rPr lang="en-US" dirty="0"/>
              <a:t> </a:t>
            </a:r>
            <a:r>
              <a:rPr lang="en-US" i="1" dirty="0"/>
              <a:t>support</a:t>
            </a:r>
            <a:endParaRPr lang="en-US" dirty="0"/>
          </a:p>
          <a:p>
            <a:pPr lvl="1"/>
            <a:r>
              <a:rPr lang="el-GR" b="1" dirty="0"/>
              <a:t>Έργα: </a:t>
            </a:r>
            <a:r>
              <a:rPr lang="el-GR" dirty="0"/>
              <a:t>Παρουσίαση καινούριων θεμάτων μέσα από ενδιαφέροντα έργα</a:t>
            </a:r>
            <a:endParaRPr lang="en-US" dirty="0"/>
          </a:p>
          <a:p>
            <a:pPr lvl="1"/>
            <a:r>
              <a:rPr lang="el-GR" b="1" dirty="0"/>
              <a:t>Αυτονομία:</a:t>
            </a:r>
            <a:r>
              <a:rPr lang="el-GR" dirty="0"/>
              <a:t> Παροχή επιλογών για το αντικείμενο και τη μέθοδο της μάθησης</a:t>
            </a:r>
            <a:endParaRPr lang="en-US" dirty="0"/>
          </a:p>
          <a:p>
            <a:pPr lvl="1"/>
            <a:r>
              <a:rPr lang="el-GR" b="1" dirty="0"/>
              <a:t>Αναγνώριση: </a:t>
            </a:r>
            <a:r>
              <a:rPr lang="el-GR" dirty="0"/>
              <a:t>Αναγνώριση όχι μόνο των ακαδημαϊκών, αλλά και των προσωπικών και κοινωνικών επιτυχιών</a:t>
            </a:r>
            <a:endParaRPr lang="en-US" dirty="0"/>
          </a:p>
          <a:p>
            <a:pPr lvl="1"/>
            <a:r>
              <a:rPr lang="el-GR" b="1" dirty="0"/>
              <a:t>Ομαδοποίηση: </a:t>
            </a:r>
            <a:r>
              <a:rPr lang="el-GR" dirty="0"/>
              <a:t>Παροχή ευκαιριών αλληλεπίδρασης μεταξύ των μαθητών</a:t>
            </a:r>
            <a:endParaRPr lang="en-US" dirty="0"/>
          </a:p>
          <a:p>
            <a:pPr lvl="1"/>
            <a:r>
              <a:rPr lang="el-GR" b="1" dirty="0"/>
              <a:t>Αξιολόγηση: </a:t>
            </a:r>
            <a:r>
              <a:rPr lang="el-GR" dirty="0"/>
              <a:t>Σαφή κριτήρια αξιολόγησης εξαιρετικά σαφή, ελαχιστοποίηση ή και εξάλειψη του ανταγωνισμού για τους βαθμούς</a:t>
            </a:r>
            <a:endParaRPr lang="en-US" dirty="0"/>
          </a:p>
          <a:p>
            <a:pPr lvl="1"/>
            <a:r>
              <a:rPr lang="el-GR" b="1" dirty="0"/>
              <a:t>Χρόνος: </a:t>
            </a:r>
            <a:r>
              <a:rPr lang="el-GR" dirty="0"/>
              <a:t>Παροχή αρκετού χρόνου για κατάκτηση σημαντικών δεξιοτήτων</a:t>
            </a:r>
            <a:endParaRPr lang="en-US" dirty="0"/>
          </a:p>
          <a:p>
            <a:pPr lvl="1"/>
            <a:r>
              <a:rPr lang="el-GR" b="1" dirty="0"/>
              <a:t>Κοινωνική υποστήριξη: </a:t>
            </a:r>
            <a:r>
              <a:rPr lang="el-GR" dirty="0"/>
              <a:t>Δημιουργία μιας γενικής ατμόσφαιρας αμοιβαίου ενδιαφέροντος, σεβασμού &amp; υποστήριξης μεταξύ όλων των μελών της τάξης</a:t>
            </a:r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702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Ενδιαφέροντα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l-GR" dirty="0"/>
              <a:t>Μορφή ενδογενούς κινήτρου</a:t>
            </a:r>
            <a:endParaRPr lang="en-US" dirty="0"/>
          </a:p>
          <a:p>
            <a:pPr lvl="0"/>
            <a:r>
              <a:rPr lang="el-GR" dirty="0"/>
              <a:t>Σύνδεση με θετικό θυμικό</a:t>
            </a:r>
            <a:endParaRPr lang="en-US" dirty="0"/>
          </a:p>
          <a:p>
            <a:pPr lvl="0"/>
            <a:r>
              <a:rPr lang="el-GR" dirty="0"/>
              <a:t>Προσωπικά ενδιαφέροντα: σε ανθρώπους οι οποίοι τείνουν να προτιμούν διαφορετικά πράγματα, σχετικά σταθερά </a:t>
            </a:r>
            <a:endParaRPr lang="en-US" dirty="0"/>
          </a:p>
          <a:p>
            <a:pPr lvl="0"/>
            <a:r>
              <a:rPr lang="el-GR" dirty="0"/>
              <a:t>Περιστασιακά ενδιαφέροντα: από κάτι καινούργιο, ασυνήθιστο ή ανέλπιστο στο </a:t>
            </a:r>
            <a:r>
              <a:rPr lang="el-GR" dirty="0" smtClean="0"/>
              <a:t>περιβάλλον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2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Επιδράσεις του </a:t>
            </a:r>
            <a:r>
              <a:rPr lang="el-GR" dirty="0" smtClean="0"/>
              <a:t>ενδιαφέροντος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l-GR" dirty="0"/>
              <a:t>Ενίσχυση της αποτελεσματικότερης επεξεργασίας πληροφοριών</a:t>
            </a:r>
            <a:endParaRPr lang="en-US" dirty="0"/>
          </a:p>
          <a:p>
            <a:pPr lvl="0"/>
            <a:r>
              <a:rPr lang="el-GR" dirty="0"/>
              <a:t>Μεγαλύτερη προσοχή &amp; γνωστική επένδυση με μεγαλύτερη ένταση </a:t>
            </a:r>
            <a:endParaRPr lang="en-US" dirty="0"/>
          </a:p>
          <a:p>
            <a:pPr lvl="0"/>
            <a:r>
              <a:rPr lang="el-GR" dirty="0"/>
              <a:t>Επεξεργασία διάφορων πληροφοριών με πιο βαθύ, οργανωμένο, αναλυτικό τρόπο</a:t>
            </a:r>
            <a:endParaRPr lang="en-US" dirty="0"/>
          </a:p>
          <a:p>
            <a:pPr lvl="0"/>
            <a:r>
              <a:rPr lang="el-GR" dirty="0"/>
              <a:t>Κρίσιμος ο ρόλος του είδους του </a:t>
            </a:r>
            <a:r>
              <a:rPr lang="el-GR" dirty="0" smtClean="0"/>
              <a:t>ενδιαφέροντος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125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Παράγοντες που ενισχύουν το </a:t>
            </a:r>
            <a:r>
              <a:rPr lang="el-GR" dirty="0" smtClean="0"/>
              <a:t>ενδιαφέρον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l-GR" dirty="0"/>
              <a:t>Πολυάριθμοι παράγοντες ενισχύουν το </a:t>
            </a:r>
            <a:r>
              <a:rPr lang="el-GR" dirty="0" err="1"/>
              <a:t>καταστασιακό</a:t>
            </a:r>
            <a:r>
              <a:rPr lang="el-GR" dirty="0"/>
              <a:t> ενδιαφέρον</a:t>
            </a:r>
            <a:endParaRPr lang="en-US" dirty="0"/>
          </a:p>
          <a:p>
            <a:pPr lvl="0"/>
            <a:r>
              <a:rPr lang="el-GR" dirty="0"/>
              <a:t>Ορισμένα θέματα (θάνατος, κίνδυνος, έρωτας): εγγενή ενδιαφέροντα των ανθρώπων</a:t>
            </a:r>
            <a:endParaRPr lang="en-US" dirty="0"/>
          </a:p>
          <a:p>
            <a:pPr lvl="0"/>
            <a:r>
              <a:rPr lang="el-GR" dirty="0"/>
              <a:t>Τα καινούργια, διαφορετικά ή απροσδόκητα πράγματα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έντονη δραστηριότητα ή συναισθήματα προκαλούν συχνά το ενδιαφέρον</a:t>
            </a:r>
            <a:endParaRPr lang="en-US" dirty="0"/>
          </a:p>
          <a:p>
            <a:pPr lvl="0"/>
            <a:r>
              <a:rPr lang="el-GR" dirty="0"/>
              <a:t>Μακροπρόθεσμα προσωπικά ενδιαφέροντα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από τις </a:t>
            </a:r>
            <a:r>
              <a:rPr lang="el-GR" dirty="0" err="1"/>
              <a:t>προϋπάρχουσες</a:t>
            </a:r>
            <a:r>
              <a:rPr lang="el-GR" dirty="0"/>
              <a:t> εμπειρίες των ατόμων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2694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Προσδοκίες και </a:t>
            </a:r>
            <a:r>
              <a:rPr lang="el-GR" dirty="0" smtClean="0"/>
              <a:t>αξίες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/>
            <a:r>
              <a:rPr lang="el-GR" sz="3200" dirty="0"/>
              <a:t>Οι προσδοκίες &amp; οι αξίες συνδέονται με διαφορετικές πλευρές της συμπεριφοράς και της επίδοσης των μαθητών</a:t>
            </a:r>
            <a:endParaRPr lang="en-US" sz="3600" dirty="0"/>
          </a:p>
          <a:p>
            <a:pPr lvl="0"/>
            <a:r>
              <a:rPr lang="el-GR" sz="3200" dirty="0"/>
              <a:t>Οι αξίες επηρεάζουν τις επιλογές των μαθητών και τις γενικότερες πορείες τις οποίες ακολουθούν ή τις σταδιοδρομίες που επιδιώκουν</a:t>
            </a:r>
            <a:endParaRPr lang="en-US" sz="3600" dirty="0"/>
          </a:p>
          <a:p>
            <a:pPr lvl="0"/>
            <a:r>
              <a:rPr lang="el-GR" sz="3200" dirty="0"/>
              <a:t>Η πραγματική προσπάθεια &amp; η επίδοση συνδέονται στενότερα με τις προσδοκίες για επιτυχία</a:t>
            </a:r>
            <a:endParaRPr lang="en-US" sz="3600" dirty="0"/>
          </a:p>
          <a:p>
            <a:pPr lvl="0"/>
            <a:r>
              <a:rPr lang="el-GR" sz="3200" dirty="0"/>
              <a:t>4 παράγοντες καθορίζουν αν η αξία είναι υψηλή ή χαμηλή</a:t>
            </a:r>
            <a:endParaRPr lang="en-US" sz="3600" dirty="0"/>
          </a:p>
          <a:p>
            <a:pPr lvl="1"/>
            <a:r>
              <a:rPr lang="el-GR" sz="2800" dirty="0"/>
              <a:t>Σημασία: επιθυμητές προσωπικές ποιότητες</a:t>
            </a:r>
            <a:endParaRPr lang="en-US" sz="3200" dirty="0"/>
          </a:p>
          <a:p>
            <a:pPr lvl="1"/>
            <a:r>
              <a:rPr lang="el-GR" sz="2800" dirty="0"/>
              <a:t>Χρησιμότητα: μέσα για έναν επιθυμητό σκοπό</a:t>
            </a:r>
            <a:endParaRPr lang="en-US" sz="3200" dirty="0"/>
          </a:p>
          <a:p>
            <a:pPr lvl="1"/>
            <a:r>
              <a:rPr lang="el-GR" sz="2800" dirty="0"/>
              <a:t>Ενδιαφέρον: προκαλούν απόλαυση και διασκέδαση</a:t>
            </a:r>
            <a:endParaRPr lang="en-US" sz="3200" dirty="0"/>
          </a:p>
          <a:p>
            <a:pPr lvl="1"/>
            <a:r>
              <a:rPr lang="el-GR" sz="2800" dirty="0"/>
              <a:t>Κόστος: εξηγεί μικρή ή και μηδαμινή αξία σε μια δραστηριότητα</a:t>
            </a:r>
            <a:endParaRPr lang="en-US" sz="3200" dirty="0"/>
          </a:p>
          <a:p>
            <a:pPr lvl="0"/>
            <a:r>
              <a:rPr lang="el-GR" sz="3200" dirty="0"/>
              <a:t>Αμοιβαία επιρροή μεταξύ προσδοκιών και αξιών  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119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Στόχοι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lvl="0">
              <a:lnSpc>
                <a:spcPct val="120000"/>
              </a:lnSpc>
            </a:pPr>
            <a:r>
              <a:rPr lang="el-GR" sz="3200" dirty="0"/>
              <a:t>Δεσπόζουσα θέση στις θεωρίες των κινήτρων </a:t>
            </a:r>
            <a:endParaRPr lang="en-US" sz="3600" dirty="0"/>
          </a:p>
          <a:p>
            <a:pPr lvl="0">
              <a:lnSpc>
                <a:spcPct val="120000"/>
              </a:lnSpc>
            </a:pPr>
            <a:r>
              <a:rPr lang="el-GR" sz="3200" dirty="0"/>
              <a:t>Επιδράσεις στη γνωστική επεξεργασία</a:t>
            </a:r>
            <a:endParaRPr lang="en-US" sz="3600" dirty="0"/>
          </a:p>
          <a:p>
            <a:pPr lvl="0">
              <a:lnSpc>
                <a:spcPct val="120000"/>
              </a:lnSpc>
            </a:pPr>
            <a:r>
              <a:rPr lang="el-GR" sz="3200" dirty="0"/>
              <a:t>Παραδείγματα στόχων: </a:t>
            </a:r>
            <a:endParaRPr lang="en-US" sz="36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Απόκτηση σωματικής άνεσης και προσωπικής ευεξίας.</a:t>
            </a:r>
            <a:endParaRPr lang="en-US" sz="32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Απόκτηση εξωγενών, απτών ανταμοιβών.</a:t>
            </a:r>
            <a:endParaRPr lang="en-US" sz="32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Καλή επίδοση στο σχολείο</a:t>
            </a:r>
            <a:endParaRPr lang="en-US" sz="32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Εμπέδωση νέων θεμάτων ή δεξιοτήτων</a:t>
            </a:r>
            <a:r>
              <a:rPr lang="el-GR" sz="2800" dirty="0" smtClean="0"/>
              <a:t>.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 lvl="1">
              <a:lnSpc>
                <a:spcPct val="120000"/>
              </a:lnSpc>
            </a:pPr>
            <a:r>
              <a:rPr lang="el-GR" sz="2800" dirty="0"/>
              <a:t>Παραδείγματα στόχων: </a:t>
            </a:r>
            <a:endParaRPr lang="en-US" sz="3200" dirty="0"/>
          </a:p>
          <a:p>
            <a:pPr lvl="2">
              <a:lnSpc>
                <a:spcPct val="120000"/>
              </a:lnSpc>
            </a:pPr>
            <a:r>
              <a:rPr lang="el-GR" sz="2600" dirty="0" smtClean="0"/>
              <a:t>Κατάκτηση </a:t>
            </a:r>
            <a:r>
              <a:rPr lang="el-GR" sz="2600" dirty="0"/>
              <a:t>ευρύτερης κατανόησης του κόσμου.</a:t>
            </a:r>
            <a:endParaRPr lang="en-US" sz="3000" dirty="0"/>
          </a:p>
          <a:p>
            <a:pPr lvl="2">
              <a:lnSpc>
                <a:spcPct val="120000"/>
              </a:lnSpc>
            </a:pPr>
            <a:r>
              <a:rPr lang="el-GR" sz="2600" dirty="0"/>
              <a:t>Επίτευξη και διατήρηση της αίσθησης ικανότητας και </a:t>
            </a:r>
            <a:r>
              <a:rPr lang="el-GR" sz="2600" dirty="0" err="1"/>
              <a:t>αυτοαξίας</a:t>
            </a:r>
            <a:r>
              <a:rPr lang="el-GR" sz="2600" dirty="0"/>
              <a:t>.</a:t>
            </a:r>
            <a:endParaRPr lang="en-US" sz="3000" dirty="0"/>
          </a:p>
          <a:p>
            <a:pPr lvl="2">
              <a:lnSpc>
                <a:spcPct val="120000"/>
              </a:lnSpc>
            </a:pPr>
            <a:r>
              <a:rPr lang="el-GR" sz="2600" dirty="0"/>
              <a:t>Εύρεση πρωτοτυπίας και περιπέτειας.</a:t>
            </a:r>
            <a:endParaRPr lang="en-US" sz="3000" dirty="0"/>
          </a:p>
          <a:p>
            <a:pPr lvl="2">
              <a:lnSpc>
                <a:spcPct val="120000"/>
              </a:lnSpc>
            </a:pPr>
            <a:r>
              <a:rPr lang="el-GR" sz="2600" dirty="0"/>
              <a:t>Το να κάνει κάποιος καλή εντύπωση στους άλλους.</a:t>
            </a:r>
            <a:endParaRPr lang="en-US" sz="3000" dirty="0"/>
          </a:p>
          <a:p>
            <a:pPr lvl="2">
              <a:lnSpc>
                <a:spcPct val="120000"/>
              </a:lnSpc>
            </a:pPr>
            <a:r>
              <a:rPr lang="el-GR" sz="2600" dirty="0"/>
              <a:t>Το να αναπτύσσει κανείς παραγωγικές διαπροσωπικές σχέσεις.</a:t>
            </a:r>
            <a:endParaRPr lang="en-US" sz="3000" dirty="0"/>
          </a:p>
          <a:p>
            <a:pPr lvl="2">
              <a:lnSpc>
                <a:spcPct val="120000"/>
              </a:lnSpc>
            </a:pPr>
            <a:r>
              <a:rPr lang="el-GR" sz="2600" dirty="0"/>
              <a:t>Απόκτηση υλικού πλούτου</a:t>
            </a:r>
            <a:r>
              <a:rPr lang="el-GR" sz="2600" dirty="0" smtClean="0"/>
              <a:t>.</a:t>
            </a:r>
            <a:endParaRPr lang="en-US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8239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Στόχοι κατάκτησης της </a:t>
            </a:r>
            <a:r>
              <a:rPr lang="el-GR" dirty="0" smtClean="0"/>
              <a:t>γνώσης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lvl="0">
              <a:lnSpc>
                <a:spcPct val="120000"/>
              </a:lnSpc>
            </a:pPr>
            <a:r>
              <a:rPr lang="el-GR" dirty="0"/>
              <a:t>Ενεργή συμμετοχή στις δραστηριότητες της τάξης, ενδογενή κίνητρα</a:t>
            </a:r>
            <a:endParaRPr lang="en-US" dirty="0"/>
          </a:p>
          <a:p>
            <a:pPr lvl="0">
              <a:lnSpc>
                <a:spcPct val="120000"/>
              </a:lnSpc>
            </a:pPr>
            <a:r>
              <a:rPr lang="el-GR" dirty="0"/>
              <a:t>Ανάπτυξη της ικανότητας με την πάροδο του χρόνου</a:t>
            </a:r>
            <a:endParaRPr lang="en-US" dirty="0"/>
          </a:p>
          <a:p>
            <a:pPr lvl="0">
              <a:lnSpc>
                <a:spcPct val="120000"/>
              </a:lnSpc>
            </a:pPr>
            <a:r>
              <a:rPr lang="el-GR" dirty="0"/>
              <a:t>Επιλογή έργων που μεγιστοποιούν τις ευκαιρίες για μάθηση</a:t>
            </a:r>
            <a:endParaRPr lang="en-US" dirty="0"/>
          </a:p>
          <a:p>
            <a:pPr lvl="0">
              <a:lnSpc>
                <a:spcPct val="120000"/>
              </a:lnSpc>
            </a:pPr>
            <a:r>
              <a:rPr lang="el-GR" dirty="0"/>
              <a:t>Παρουσίαση αυτορρυθμιζόμενης μάθησης &amp; συμπεριφοράς</a:t>
            </a:r>
            <a:endParaRPr lang="en-US" dirty="0"/>
          </a:p>
          <a:p>
            <a:pPr lvl="0">
              <a:lnSpc>
                <a:spcPct val="120000"/>
              </a:lnSpc>
            </a:pPr>
            <a:r>
              <a:rPr lang="el-GR" dirty="0"/>
              <a:t>Στρατηγικές μάθησης που προωθούν την πραγματική κατανόηση και σύνθετες γνωστικές διαδικασίες</a:t>
            </a:r>
            <a:endParaRPr lang="en-US" dirty="0"/>
          </a:p>
          <a:p>
            <a:pPr lvl="0">
              <a:lnSpc>
                <a:spcPct val="120000"/>
              </a:lnSpc>
            </a:pPr>
            <a:r>
              <a:rPr lang="el-GR" dirty="0"/>
              <a:t>Εννοιολογική αλλαγή κατά την αντιμετώπιση πειστικών στοιχείων αντίθετων με τις υπάρχουσες πεποιθήσεις</a:t>
            </a:r>
            <a:endParaRPr lang="en-US" dirty="0"/>
          </a:p>
          <a:p>
            <a:pPr lvl="0">
              <a:lnSpc>
                <a:spcPct val="120000"/>
              </a:lnSpc>
            </a:pPr>
            <a:r>
              <a:rPr lang="el-GR" dirty="0"/>
              <a:t>Αντίδραση σε εύκολα έργα με συναισθήματα πλήξης ή </a:t>
            </a:r>
            <a:r>
              <a:rPr lang="el-GR" dirty="0" smtClean="0"/>
              <a:t>απογοήτευσης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l-GR" dirty="0"/>
              <a:t>Ανατροφοδότηση με ακριβή περιγραφή της ικανότητας</a:t>
            </a:r>
            <a:endParaRPr lang="en-US" dirty="0"/>
          </a:p>
          <a:p>
            <a:pPr lvl="0">
              <a:lnSpc>
                <a:spcPct val="120000"/>
              </a:lnSpc>
            </a:pPr>
            <a:r>
              <a:rPr lang="el-GR" dirty="0" smtClean="0"/>
              <a:t>Αξιολόγηση </a:t>
            </a:r>
            <a:r>
              <a:rPr lang="el-GR" dirty="0"/>
              <a:t>της επίδοσης σε σχέση με την πρόοδο</a:t>
            </a:r>
            <a:endParaRPr lang="en-US" dirty="0"/>
          </a:p>
          <a:p>
            <a:pPr lvl="0">
              <a:lnSpc>
                <a:spcPct val="120000"/>
              </a:lnSpc>
            </a:pPr>
            <a:r>
              <a:rPr lang="el-GR" dirty="0"/>
              <a:t>Ερμηνεία της αποτυχίας ως ένδειξη καταβολής μεγαλύτερης προσπάθειας</a:t>
            </a:r>
            <a:endParaRPr lang="en-US" dirty="0"/>
          </a:p>
          <a:p>
            <a:pPr lvl="0">
              <a:lnSpc>
                <a:spcPct val="120000"/>
              </a:lnSpc>
            </a:pPr>
            <a:r>
              <a:rPr lang="el-GR" dirty="0"/>
              <a:t>Αντίληψη των λαθών ως φυσιολογικό μέρος της διαδικασίας μάθησης</a:t>
            </a:r>
            <a:endParaRPr lang="en-US" dirty="0"/>
          </a:p>
          <a:p>
            <a:pPr lvl="0">
              <a:lnSpc>
                <a:spcPct val="120000"/>
              </a:lnSpc>
            </a:pPr>
            <a:r>
              <a:rPr lang="el-GR" dirty="0"/>
              <a:t>Ικανοποίηση με την επίδοση όταν έχει καταβληθεί προσπάθεια</a:t>
            </a:r>
            <a:endParaRPr lang="en-US" dirty="0"/>
          </a:p>
          <a:p>
            <a:pPr lvl="0">
              <a:lnSpc>
                <a:spcPct val="120000"/>
              </a:lnSpc>
            </a:pPr>
            <a:r>
              <a:rPr lang="el-GR" dirty="0"/>
              <a:t>Εκπαιδευτικός ως πηγή γνώσεων και οδηγού μάθησης</a:t>
            </a:r>
            <a:endParaRPr lang="en-US" dirty="0"/>
          </a:p>
          <a:p>
            <a:pPr lvl="0">
              <a:lnSpc>
                <a:spcPct val="120000"/>
              </a:lnSpc>
            </a:pPr>
            <a:r>
              <a:rPr lang="el-GR" dirty="0"/>
              <a:t>Ηρεμία κατά τη διάρκεια των διαγωνισμάτων</a:t>
            </a:r>
            <a:endParaRPr lang="en-US" dirty="0"/>
          </a:p>
          <a:p>
            <a:pPr lvl="0">
              <a:lnSpc>
                <a:spcPct val="120000"/>
              </a:lnSpc>
            </a:pPr>
            <a:r>
              <a:rPr lang="el-GR" dirty="0"/>
              <a:t>Ενθουσιασμός για τις σχολικές δραστηριότητες</a:t>
            </a:r>
            <a:endParaRPr lang="en-US" dirty="0"/>
          </a:p>
          <a:p>
            <a:pPr lvl="0">
              <a:lnSpc>
                <a:spcPct val="120000"/>
              </a:lnSpc>
            </a:pPr>
            <a:r>
              <a:rPr lang="el-GR" dirty="0"/>
              <a:t>Επίτευξη σε υψηλότερα </a:t>
            </a:r>
            <a:r>
              <a:rPr lang="el-GR" dirty="0" smtClean="0"/>
              <a:t>επίπεδα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51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Στόχοι </a:t>
            </a:r>
            <a:r>
              <a:rPr lang="el-GR" dirty="0" smtClean="0"/>
              <a:t>επίδοσης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l-GR" dirty="0"/>
              <a:t>Παρουσίαση εξωγενών κινήτρων &amp; αντιγραφή για την εξασφάλιση βαθμών </a:t>
            </a:r>
            <a:endParaRPr lang="en-US" dirty="0"/>
          </a:p>
          <a:p>
            <a:pPr lvl="0"/>
            <a:r>
              <a:rPr lang="el-GR" dirty="0"/>
              <a:t>Ικανότητα = σταθερό χαρακτηριστικό</a:t>
            </a:r>
            <a:endParaRPr lang="en-US" dirty="0"/>
          </a:p>
          <a:p>
            <a:pPr lvl="0"/>
            <a:r>
              <a:rPr lang="el-GR" dirty="0"/>
              <a:t>Επιλογή έργων που μεγιστοποιούν ευκαιρίες επίδειξης ικανότητας</a:t>
            </a:r>
            <a:endParaRPr lang="en-US" dirty="0"/>
          </a:p>
          <a:p>
            <a:pPr lvl="0"/>
            <a:r>
              <a:rPr lang="el-GR" dirty="0"/>
              <a:t>Παρουσίαση μειωμένης αυτορρύθμισης</a:t>
            </a:r>
            <a:endParaRPr lang="en-US" dirty="0"/>
          </a:p>
          <a:p>
            <a:pPr lvl="0"/>
            <a:r>
              <a:rPr lang="el-GR" dirty="0"/>
              <a:t>Χρήση στρατηγικών μάθησης που προωθούν τη μηχανική μάθηση</a:t>
            </a:r>
            <a:endParaRPr lang="en-US" dirty="0"/>
          </a:p>
          <a:p>
            <a:pPr lvl="0"/>
            <a:r>
              <a:rPr lang="el-GR" dirty="0"/>
              <a:t>Μικρή πιθανότητα εννοιολογικής αλλαγής</a:t>
            </a:r>
            <a:endParaRPr lang="en-US" dirty="0"/>
          </a:p>
          <a:p>
            <a:pPr lvl="0"/>
            <a:r>
              <a:rPr lang="el-GR" dirty="0"/>
              <a:t>Αντίδραση στην επιτυχία σε εύκολα έργα με υπερηφάνεια &amp; ανακούφιση</a:t>
            </a:r>
            <a:endParaRPr lang="en-US" dirty="0"/>
          </a:p>
          <a:p>
            <a:pPr lvl="0"/>
            <a:r>
              <a:rPr lang="el-GR" dirty="0"/>
              <a:t>Ανατροφοδότηση που </a:t>
            </a:r>
            <a:r>
              <a:rPr lang="el-GR" dirty="0" smtClean="0"/>
              <a:t>κολακεύει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l-GR" dirty="0"/>
              <a:t>Συνεργασία με μαθητές όταν ενισχύεται το κοινωνικό κύρος</a:t>
            </a:r>
            <a:endParaRPr lang="en-US" dirty="0"/>
          </a:p>
          <a:p>
            <a:pPr lvl="0"/>
            <a:r>
              <a:rPr lang="el-GR" dirty="0" smtClean="0"/>
              <a:t>Αξιολόγηση </a:t>
            </a:r>
            <a:r>
              <a:rPr lang="el-GR" dirty="0"/>
              <a:t>της επίδοσης σε σχέση με την επίδοση άλλων </a:t>
            </a:r>
            <a:endParaRPr lang="en-US" dirty="0"/>
          </a:p>
          <a:p>
            <a:pPr lvl="0"/>
            <a:r>
              <a:rPr lang="el-GR" dirty="0"/>
              <a:t>Ερμηνεία της αποτυχίας ως ένδειξη περιορισμένης ικανότητας</a:t>
            </a:r>
            <a:endParaRPr lang="en-US" dirty="0"/>
          </a:p>
          <a:p>
            <a:pPr lvl="0"/>
            <a:r>
              <a:rPr lang="el-GR" dirty="0"/>
              <a:t>Αντίληψη των λαθών ως ένδειξη αποτυχίας και ανικανότητας</a:t>
            </a:r>
            <a:endParaRPr lang="en-US" dirty="0"/>
          </a:p>
          <a:p>
            <a:pPr lvl="0"/>
            <a:r>
              <a:rPr lang="el-GR" dirty="0"/>
              <a:t>Ικανοποίηση με την επίδοση μόνο σε επιτυχίες</a:t>
            </a:r>
            <a:endParaRPr lang="en-US" dirty="0"/>
          </a:p>
          <a:p>
            <a:pPr lvl="0"/>
            <a:r>
              <a:rPr lang="el-GR" dirty="0"/>
              <a:t>Εκπαιδευτικός ως κριτής, τιμωρός ή </a:t>
            </a:r>
            <a:r>
              <a:rPr lang="el-GR" dirty="0" err="1"/>
              <a:t>πάροχος</a:t>
            </a:r>
            <a:r>
              <a:rPr lang="el-GR" dirty="0"/>
              <a:t> αμοιβών </a:t>
            </a:r>
            <a:endParaRPr lang="en-US" dirty="0"/>
          </a:p>
          <a:p>
            <a:pPr lvl="0"/>
            <a:r>
              <a:rPr lang="el-GR" dirty="0"/>
              <a:t>Αυξημένη αγωνία για τα διαγωνίσματα</a:t>
            </a:r>
            <a:endParaRPr lang="en-US" dirty="0"/>
          </a:p>
          <a:p>
            <a:pPr lvl="0"/>
            <a:r>
              <a:rPr lang="el-GR" dirty="0"/>
              <a:t>Αποστασιοποίηση από το σχολικό περιβάλλον </a:t>
            </a:r>
            <a:endParaRPr lang="en-US" dirty="0"/>
          </a:p>
          <a:p>
            <a:pPr lvl="0"/>
            <a:r>
              <a:rPr lang="el-GR" dirty="0"/>
              <a:t>Επίτευξη σε χαμηλότερα επίπεδα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6962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Η προέλευση των στόχων </a:t>
            </a:r>
            <a:r>
              <a:rPr lang="el-GR" dirty="0" smtClean="0"/>
              <a:t>επίτευξης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l-GR" dirty="0"/>
              <a:t>Στόχοι κατάκτησης της γνώσης </a:t>
            </a:r>
            <a:endParaRPr lang="en-US" dirty="0"/>
          </a:p>
          <a:p>
            <a:pPr lvl="1"/>
            <a:r>
              <a:rPr lang="el-GR" dirty="0"/>
              <a:t>Προέρχονται από μέσα μας (μεγάλο ενδιαφέρον)</a:t>
            </a:r>
            <a:endParaRPr lang="en-US" dirty="0"/>
          </a:p>
          <a:p>
            <a:pPr lvl="1"/>
            <a:r>
              <a:rPr lang="el-GR" dirty="0"/>
              <a:t>Το περιβάλλον της διδασκαλίας</a:t>
            </a:r>
            <a:endParaRPr lang="en-US" dirty="0"/>
          </a:p>
          <a:p>
            <a:pPr lvl="1"/>
            <a:r>
              <a:rPr lang="el-GR" dirty="0"/>
              <a:t>Πίεση για κατανόηση</a:t>
            </a:r>
            <a:endParaRPr lang="en-US" dirty="0"/>
          </a:p>
          <a:p>
            <a:r>
              <a:rPr lang="el-GR" dirty="0"/>
              <a:t>Στόχοι επίδοσης</a:t>
            </a:r>
            <a:endParaRPr lang="en-US" dirty="0"/>
          </a:p>
          <a:p>
            <a:pPr lvl="1"/>
            <a:r>
              <a:rPr lang="el-GR" dirty="0"/>
              <a:t>Για τους βαθμούς </a:t>
            </a:r>
            <a:endParaRPr lang="en-US" dirty="0"/>
          </a:p>
          <a:p>
            <a:pPr lvl="1"/>
            <a:r>
              <a:rPr lang="el-GR" dirty="0"/>
              <a:t>Έμφαση στη νίκη ή τη δημόσια αναγνώριση</a:t>
            </a:r>
            <a:endParaRPr lang="en-US" dirty="0"/>
          </a:p>
          <a:p>
            <a:pPr lvl="1"/>
            <a:r>
              <a:rPr lang="el-GR" dirty="0"/>
              <a:t>Τρόπος αποφυγής της αποτυχίας, προστασία της αίσθησης </a:t>
            </a:r>
            <a:r>
              <a:rPr lang="el-GR" dirty="0" err="1"/>
              <a:t>αυτοαξίας</a:t>
            </a:r>
            <a:endParaRPr lang="en-US" dirty="0"/>
          </a:p>
          <a:p>
            <a:pPr lvl="1"/>
            <a:r>
              <a:rPr lang="el-GR" dirty="0"/>
              <a:t>Για μελλοντικές εκπαιδευτικές και επαγγελματικές ευκαιρίες</a:t>
            </a:r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44437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ustom 2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7B713C7F-58B7-4AE9-B361-B13EB9EC4C0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TM03457515[[fn=View]]</Template>
  <TotalTime>188</TotalTime>
  <Words>1320</Words>
  <Application>Microsoft Office PowerPoint</Application>
  <PresentationFormat>Widescreen</PresentationFormat>
  <Paragraphs>185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Arial Narrow</vt:lpstr>
      <vt:lpstr>Calibri</vt:lpstr>
      <vt:lpstr>Wingdings</vt:lpstr>
      <vt:lpstr>Wingdings 2</vt:lpstr>
      <vt:lpstr>View</vt:lpstr>
      <vt:lpstr>ΚΕΦΑΛΑΙΟ 15</vt:lpstr>
      <vt:lpstr>Ενδιαφέροντα</vt:lpstr>
      <vt:lpstr>Επιδράσεις του ενδιαφέροντος</vt:lpstr>
      <vt:lpstr>Παράγοντες που ενισχύουν το ενδιαφέρον</vt:lpstr>
      <vt:lpstr>Προσδοκίες και αξίες</vt:lpstr>
      <vt:lpstr>Στόχοι </vt:lpstr>
      <vt:lpstr>Στόχοι κατάκτησης της γνώσης</vt:lpstr>
      <vt:lpstr>Στόχοι επίδοσης</vt:lpstr>
      <vt:lpstr>Η προέλευση των στόχων επίτευξης</vt:lpstr>
      <vt:lpstr>Κοινωνικοί στόχοι </vt:lpstr>
      <vt:lpstr>Αιτιακές αποδόσεις </vt:lpstr>
      <vt:lpstr>Ανάλυση αιτιακών αποδόσεων </vt:lpstr>
      <vt:lpstr>Επιδράσεις των αιτιακών αποδόσεων </vt:lpstr>
      <vt:lpstr>Παράγοντες που επηρεάζουν τη φύση των αιτιακών αποδόσεων </vt:lpstr>
      <vt:lpstr>Επεξηγηματικό ύφος: Συγκρίνοντας τον προσανατολισμό μάθησης με τη μαθημένη αβοηθησία </vt:lpstr>
      <vt:lpstr>Κίνητρα, θυμικό και αυτορύθμιση</vt:lpstr>
      <vt:lpstr>Εσωτερικευμένα κίνητρα</vt:lpstr>
      <vt:lpstr>Ενθαρρύνοντας την παρωθητική νόηση</vt:lpstr>
      <vt:lpstr>Η μνημονική τεχνική TARGETS για τις στρατηγικές κινήτρων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ΚΕΦΑΛΑΙΟ 1</dc:title>
  <dc:creator>Gutenberg</dc:creator>
  <cp:lastModifiedBy>Gutenberg</cp:lastModifiedBy>
  <cp:revision>33</cp:revision>
  <dcterms:created xsi:type="dcterms:W3CDTF">2020-10-05T12:40:39Z</dcterms:created>
  <dcterms:modified xsi:type="dcterms:W3CDTF">2020-10-14T08:37:33Z</dcterms:modified>
</cp:coreProperties>
</file>