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055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4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32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47F7D6-77F9-4C9D-9C56-85BBF6181751}" type="datetimeFigureOut">
              <a:rPr lang="en-US" smtClean="0"/>
              <a:t>10/20/2020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38095B-18BA-4495-9D1F-E1EB17276E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7589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720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1872" y="4800600"/>
            <a:ext cx="9418320" cy="1691640"/>
          </a:xfrm>
        </p:spPr>
        <p:txBody>
          <a:bodyPr>
            <a:normAutofit/>
          </a:bodyPr>
          <a:lstStyle>
            <a:lvl1pPr marL="0" indent="0" algn="l">
              <a:buNone/>
              <a:defRPr sz="2200" spc="30" baseline="0">
                <a:solidFill>
                  <a:schemeClr val="tx1">
                    <a:lumMod val="75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1CEDD-C201-4363-8ECA-182E6CA73CAA}" type="datetime1">
              <a:rPr lang="en-US" smtClean="0"/>
              <a:t>10/20/2020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68438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E70CB-3E97-4C36-8835-940DE58C296C}" type="datetime1">
              <a:rPr lang="en-US" smtClean="0"/>
              <a:t>10/20/2020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1014060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48700" y="381000"/>
            <a:ext cx="2476500" cy="58975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381000"/>
            <a:ext cx="7734300" cy="5897562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1D740-BEB9-4581-877B-F700804ED16C}" type="datetime1">
              <a:rPr lang="en-US" smtClean="0"/>
              <a:t>10/20/2020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7865764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50000"/>
              </a:lnSpc>
              <a:defRPr sz="3000"/>
            </a:lvl1pPr>
            <a:lvl2pPr>
              <a:lnSpc>
                <a:spcPct val="150000"/>
              </a:lnSpc>
              <a:defRPr sz="2600"/>
            </a:lvl2pPr>
            <a:lvl3pPr>
              <a:lnSpc>
                <a:spcPct val="150000"/>
              </a:lnSpc>
              <a:defRPr sz="2200"/>
            </a:lvl3pPr>
            <a:lvl4pPr>
              <a:lnSpc>
                <a:spcPct val="150000"/>
              </a:lnSpc>
              <a:defRPr sz="1800"/>
            </a:lvl4pPr>
            <a:lvl5pPr>
              <a:lnSpc>
                <a:spcPct val="150000"/>
              </a:lnSpc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54E7D-25E7-44AB-8290-0D323D22A2F3}" type="datetime1">
              <a:rPr lang="en-US" smtClean="0"/>
              <a:t>10/20/2020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5874792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>
              <a:lnSpc>
                <a:spcPct val="85000"/>
              </a:lnSpc>
              <a:defRPr sz="7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4800600"/>
            <a:ext cx="9418320" cy="1691640"/>
          </a:xfrm>
        </p:spPr>
        <p:txBody>
          <a:bodyPr anchor="t">
            <a:normAutofit/>
          </a:bodyPr>
          <a:lstStyle>
            <a:lvl1pPr marL="0" indent="0">
              <a:buNone/>
              <a:defRPr sz="2200" spc="3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C1A70-BB39-4AED-8F54-5E173DA0D80D}" type="datetime1">
              <a:rPr lang="en-US" smtClean="0"/>
              <a:t>10/20/2020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42898194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61872" y="1828800"/>
            <a:ext cx="4480560" cy="4351337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26480" y="1828800"/>
            <a:ext cx="4480560" cy="4351337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5BC8F-1284-4C3C-AF96-C9EC11920904}" type="datetime1">
              <a:rPr lang="en-US" smtClean="0"/>
              <a:t>10/20/2020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0070085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61872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26480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lang="en-US" sz="2000" b="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2000"/>
              </a:spcBef>
              <a:buFontTx/>
              <a:buNone/>
            </a:pPr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26480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8E246-E832-46ED-A411-4F508051C6A4}" type="datetime1">
              <a:rPr lang="en-US" smtClean="0"/>
              <a:t>10/20/2020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7933757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C0C69-FD2D-4A50-BB64-7801246210D9}" type="datetime1">
              <a:rPr lang="en-US" smtClean="0"/>
              <a:t>10/20/2020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634293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5E6F0-192D-4C1E-97A8-DF0F939D70EF}" type="datetime1">
              <a:rPr lang="en-US" smtClean="0"/>
              <a:t>10/20/2020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70214582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200400" cy="1600197"/>
          </a:xfrm>
        </p:spPr>
        <p:txBody>
          <a:bodyPr anchor="b">
            <a:normAutofit/>
          </a:bodyPr>
          <a:lstStyle>
            <a:lvl1pPr>
              <a:defRPr sz="2800" b="1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4267" y="685800"/>
            <a:ext cx="6079066" cy="54864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99734"/>
            <a:ext cx="3200400" cy="3810001"/>
          </a:xfrm>
        </p:spPr>
        <p:txBody>
          <a:bodyPr>
            <a:normAutofit/>
          </a:bodyPr>
          <a:lstStyle>
            <a:lvl1pPr marL="0" indent="0">
              <a:lnSpc>
                <a:spcPct val="114000"/>
              </a:lnSpc>
              <a:spcBef>
                <a:spcPts val="8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1A815-A757-4839-8A80-BC9176603A2B}" type="datetime1">
              <a:rPr lang="en-US" smtClean="0"/>
              <a:t>10/20/2020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6848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5105400"/>
            <a:ext cx="11292840" cy="1752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257800"/>
            <a:ext cx="9982200" cy="914400"/>
          </a:xfrm>
        </p:spPr>
        <p:txBody>
          <a:bodyPr anchor="b">
            <a:normAutofit/>
          </a:bodyPr>
          <a:lstStyle>
            <a:lvl1pPr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1292840" cy="512892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6108589"/>
            <a:ext cx="9982200" cy="59701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400" baseline="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70F46-52B9-4586-A064-D4551E56D8DA}" type="datetime1">
              <a:rPr lang="en-US" smtClean="0"/>
              <a:t>10/20/2020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49940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1292840" y="0"/>
            <a:ext cx="9144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61872" y="294198"/>
            <a:ext cx="9692640" cy="1397124"/>
          </a:xfrm>
          <a:prstGeom prst="rect">
            <a:avLst/>
          </a:prstGeom>
        </p:spPr>
        <p:txBody>
          <a:bodyPr vert="horz" lIns="91440" tIns="27432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828800"/>
            <a:ext cx="859536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10797542" y="998537"/>
            <a:ext cx="1904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0"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</a:lstStyle>
          <a:p>
            <a:fld id="{00A54787-92E7-4A16-B62F-D4BAB4056F3D}" type="datetime1">
              <a:rPr lang="en-US" smtClean="0"/>
              <a:t>10/20/2020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9959341" y="4046537"/>
            <a:ext cx="358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92840" y="6172200"/>
            <a:ext cx="914400" cy="593725"/>
          </a:xfrm>
          <a:prstGeom prst="rect">
            <a:avLst/>
          </a:prstGeom>
        </p:spPr>
        <p:txBody>
          <a:bodyPr vert="horz" lIns="45720" tIns="45720" rIns="45720" bIns="45720" rtlCol="0" anchor="ctr">
            <a:normAutofit/>
          </a:bodyPr>
          <a:lstStyle>
            <a:lvl1pPr algn="ctr">
              <a:defRPr sz="360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defRPr>
            </a:lvl1pPr>
          </a:lstStyle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3332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6" r:id="rId1"/>
    <p:sldLayoutId id="2147484057" r:id="rId2"/>
    <p:sldLayoutId id="2147484058" r:id="rId3"/>
    <p:sldLayoutId id="2147484059" r:id="rId4"/>
    <p:sldLayoutId id="2147484060" r:id="rId5"/>
    <p:sldLayoutId id="2147484061" r:id="rId6"/>
    <p:sldLayoutId id="2147484062" r:id="rId7"/>
    <p:sldLayoutId id="2147484063" r:id="rId8"/>
    <p:sldLayoutId id="2147484064" r:id="rId9"/>
    <p:sldLayoutId id="2147484065" r:id="rId10"/>
    <p:sldLayoutId id="2147484066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 spc="-5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5000"/>
        </a:lnSpc>
        <a:spcBef>
          <a:spcPts val="1400"/>
        </a:spcBef>
        <a:spcAft>
          <a:spcPts val="200"/>
        </a:spcAft>
        <a:buClr>
          <a:schemeClr val="accent1"/>
        </a:buClr>
        <a:buSzPct val="80000"/>
        <a:buFont typeface="Arial" pitchFamily="34" charset="0"/>
        <a:buChar char="•"/>
        <a:defRPr sz="2000" kern="1200" spc="1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1872" y="5271447"/>
            <a:ext cx="6087447" cy="614149"/>
          </a:xfrm>
        </p:spPr>
        <p:txBody>
          <a:bodyPr>
            <a:normAutofit/>
          </a:bodyPr>
          <a:lstStyle/>
          <a:p>
            <a:pPr algn="r"/>
            <a:r>
              <a:rPr lang="el-GR" sz="3500" dirty="0"/>
              <a:t>ΚΕΦΑΛΑΙΟ </a:t>
            </a:r>
            <a:r>
              <a:rPr lang="en-US" sz="3500" dirty="0" smtClean="0"/>
              <a:t>7</a:t>
            </a:r>
            <a:endParaRPr lang="en-US" sz="35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1872" y="5885596"/>
            <a:ext cx="6087447" cy="433316"/>
          </a:xfrm>
        </p:spPr>
        <p:txBody>
          <a:bodyPr>
            <a:normAutofit/>
          </a:bodyPr>
          <a:lstStyle/>
          <a:p>
            <a:pPr algn="r"/>
            <a:r>
              <a:rPr lang="el-GR" dirty="0" smtClean="0"/>
              <a:t>Η ΜΝΗΜΗ ΚΑΙ ΟΙ ΣΥΝΙΣΤΩΣΕΣ ΤΗΣ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4507" y="406960"/>
            <a:ext cx="4310418" cy="5952895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441057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/>
              <a:t>Εναλλακτικές προσεγγίσεις στην ανθρώπινη </a:t>
            </a:r>
            <a:r>
              <a:rPr lang="el-GR" dirty="0" smtClean="0"/>
              <a:t>μνήμη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l-GR" dirty="0"/>
              <a:t>Θεωρία επιπέδων επεξεργασίας </a:t>
            </a:r>
            <a:endParaRPr lang="en-US" dirty="0"/>
          </a:p>
          <a:p>
            <a:pPr lvl="1"/>
            <a:r>
              <a:rPr lang="el-GR" dirty="0"/>
              <a:t>Θεωρία </a:t>
            </a:r>
            <a:r>
              <a:rPr lang="el-GR" dirty="0" smtClean="0"/>
              <a:t>ενεργοποίησης</a:t>
            </a:r>
            <a:endParaRPr lang="el-GR" dirty="0"/>
          </a:p>
          <a:p>
            <a:r>
              <a:rPr lang="el-GR" smtClean="0"/>
              <a:t>Δίνουν </a:t>
            </a:r>
            <a:r>
              <a:rPr lang="el-GR" smtClean="0"/>
              <a:t>μεγαλύτερη </a:t>
            </a:r>
            <a:r>
              <a:rPr lang="el-GR" dirty="0"/>
              <a:t>έμφαση στις γνωστικές διεργασίες της μνήμης, παρά στη δομή της</a:t>
            </a:r>
            <a:r>
              <a:rPr lang="el-GR" dirty="0" smtClean="0"/>
              <a:t>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4622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Θεωρία επιπέδων επεξεργασίας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1"/>
            <a:r>
              <a:rPr lang="el-GR" dirty="0"/>
              <a:t>Οι εισερχόμενες πληροφορίες αποθηκεύονται προσωρινά και δέχονται επεξεργασία από έναν </a:t>
            </a:r>
            <a:r>
              <a:rPr lang="el-GR" b="1" dirty="0"/>
              <a:t>κεντρικό επεξεργαστή</a:t>
            </a:r>
            <a:r>
              <a:rPr lang="el-GR" dirty="0"/>
              <a:t> με περιορισμένη χωρητικότητα.</a:t>
            </a:r>
            <a:endParaRPr lang="en-US" dirty="0"/>
          </a:p>
          <a:p>
            <a:pPr lvl="1"/>
            <a:r>
              <a:rPr lang="el-GR" dirty="0"/>
              <a:t>Η δυνατότητα ανάκλησης τους εξαρτάται από το </a:t>
            </a:r>
            <a:r>
              <a:rPr lang="el-GR" b="1" dirty="0"/>
              <a:t>επίπεδο επεξεργασίας</a:t>
            </a:r>
            <a:r>
              <a:rPr lang="el-GR" dirty="0"/>
              <a:t> που δέχονται (π.χ., όταν υπάρχει πρόθεση για μάθηση, η επεξεργασία είναι βαθύτερη).</a:t>
            </a:r>
            <a:endParaRPr lang="en-US" dirty="0"/>
          </a:p>
          <a:p>
            <a:r>
              <a:rPr lang="el-GR" dirty="0" smtClean="0"/>
              <a:t>Είχε </a:t>
            </a:r>
            <a:r>
              <a:rPr lang="el-GR" b="1" dirty="0"/>
              <a:t>σημαντικό αντίκτυπο</a:t>
            </a:r>
            <a:r>
              <a:rPr lang="el-GR" dirty="0"/>
              <a:t> στην κατανόηση της μάθησης και της μνήμης (π.χ., βάθος επεξεργασίας</a:t>
            </a:r>
            <a:r>
              <a:rPr lang="el-GR" dirty="0" smtClean="0"/>
              <a:t>).</a:t>
            </a:r>
            <a:endParaRPr lang="el-GR" dirty="0"/>
          </a:p>
          <a:p>
            <a:r>
              <a:rPr lang="el-GR" dirty="0" smtClean="0"/>
              <a:t>Είχε </a:t>
            </a:r>
            <a:r>
              <a:rPr lang="el-GR" b="1" dirty="0"/>
              <a:t>σημαντικές αδυναμίες</a:t>
            </a:r>
            <a:r>
              <a:rPr lang="el-GR" dirty="0"/>
              <a:t> (π.χ., ορισμός και μέτρηση του βάθους επεξεργασίας).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34145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Θεωρία </a:t>
            </a:r>
            <a:r>
              <a:rPr lang="el-GR" dirty="0" smtClean="0"/>
              <a:t>ενεργοποίησης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lvl="0"/>
            <a:r>
              <a:rPr lang="el-GR" dirty="0"/>
              <a:t>Η εργαζόμενη και η μακρόχρονη μνήμη συνιστούν διαφορετικές καταστάσεις ενεργοποίησης </a:t>
            </a:r>
            <a:r>
              <a:rPr lang="el-GR" b="1" dirty="0"/>
              <a:t>μίας ενιαίας μνήμης.</a:t>
            </a:r>
            <a:r>
              <a:rPr lang="el-GR" dirty="0"/>
              <a:t> </a:t>
            </a:r>
            <a:endParaRPr lang="en-US" dirty="0"/>
          </a:p>
          <a:p>
            <a:pPr lvl="0"/>
            <a:r>
              <a:rPr lang="el-GR" dirty="0"/>
              <a:t>Οι </a:t>
            </a:r>
            <a:r>
              <a:rPr lang="el-GR" b="1" dirty="0"/>
              <a:t>ενεργές</a:t>
            </a:r>
            <a:r>
              <a:rPr lang="el-GR" dirty="0"/>
              <a:t> </a:t>
            </a:r>
            <a:r>
              <a:rPr lang="el-GR" b="1" dirty="0"/>
              <a:t>πληροφορίες</a:t>
            </a:r>
            <a:r>
              <a:rPr lang="el-GR" dirty="0"/>
              <a:t> (καινούριες ή αποθηκευμένες) εδράζονται στην εργαζόμενη μνήμη. </a:t>
            </a:r>
            <a:endParaRPr lang="en-US" dirty="0"/>
          </a:p>
          <a:p>
            <a:pPr lvl="0"/>
            <a:r>
              <a:rPr lang="el-GR" dirty="0"/>
              <a:t>Οι </a:t>
            </a:r>
            <a:r>
              <a:rPr lang="el-GR" b="1" dirty="0"/>
              <a:t>ανενεργές πληροφορίες</a:t>
            </a:r>
            <a:r>
              <a:rPr lang="el-GR" dirty="0"/>
              <a:t> (ο κύριος όγκος του συνόλου των αποθηκευμένων πληροφοριών) εδράζονται στη μακρόχρονη μνήμη</a:t>
            </a:r>
            <a:r>
              <a:rPr lang="el-GR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77461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/>
              <a:t>Να μην ξεχνάμε ότι ο χάρτης δεν είναι η ιδιά η </a:t>
            </a:r>
            <a:r>
              <a:rPr lang="el-GR" dirty="0" smtClean="0"/>
              <a:t>περιοχή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l-GR" dirty="0" smtClean="0"/>
              <a:t>Καμία </a:t>
            </a:r>
            <a:r>
              <a:rPr lang="el-GR" dirty="0"/>
              <a:t>θεωρία δεν μπορεί να αναπαραστήσει με απόλυτο και σαφή τρόπο τη μνήμη. 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7129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smtClean="0"/>
              <a:t>Γενικεύσεις γύρω από τη μνήμη και οι επιπτώσεις τους στην εκπαίδευση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lnSpc>
                <a:spcPts val="2400"/>
              </a:lnSpc>
            </a:pPr>
            <a:r>
              <a:rPr lang="el-GR" dirty="0" smtClean="0"/>
              <a:t>Η προσοχή είναι αναγκαία για την έκδηλη μνήμη.</a:t>
            </a:r>
          </a:p>
          <a:p>
            <a:pPr>
              <a:lnSpc>
                <a:spcPts val="2400"/>
              </a:lnSpc>
            </a:pPr>
            <a:r>
              <a:rPr lang="el-GR" dirty="0" smtClean="0"/>
              <a:t>Είναι σημαντικό να βοηθάμε τους μαθητές να εστιάζουν την προσοχή τους σε σημαντικές πληροφορίες. </a:t>
            </a:r>
            <a:endParaRPr lang="en-US" dirty="0" smtClean="0"/>
          </a:p>
          <a:p>
            <a:pPr lvl="1">
              <a:lnSpc>
                <a:spcPts val="2400"/>
              </a:lnSpc>
            </a:pPr>
            <a:r>
              <a:rPr lang="el-GR" dirty="0" smtClean="0"/>
              <a:t>Παρουσιάζετε </a:t>
            </a:r>
            <a:r>
              <a:rPr lang="el-GR" b="1" dirty="0" smtClean="0"/>
              <a:t>ποικιλομορφία</a:t>
            </a:r>
            <a:r>
              <a:rPr lang="el-GR" dirty="0" smtClean="0"/>
              <a:t> στη θεματολογία και στο ύφος της παρουσίασης.</a:t>
            </a:r>
            <a:endParaRPr lang="en-US" dirty="0" smtClean="0"/>
          </a:p>
          <a:p>
            <a:pPr lvl="1">
              <a:lnSpc>
                <a:spcPts val="2400"/>
              </a:lnSpc>
            </a:pPr>
            <a:r>
              <a:rPr lang="el-GR" dirty="0" smtClean="0"/>
              <a:t>Κάνετε συχνά </a:t>
            </a:r>
            <a:r>
              <a:rPr lang="el-GR" b="1" dirty="0" smtClean="0"/>
              <a:t>διαλείμματα</a:t>
            </a:r>
            <a:r>
              <a:rPr lang="el-GR" dirty="0" smtClean="0"/>
              <a:t> από έργα που απαιτούν προσοχή και συγκέντρωση.</a:t>
            </a:r>
            <a:endParaRPr lang="en-US" dirty="0" smtClean="0"/>
          </a:p>
          <a:p>
            <a:pPr lvl="1">
              <a:lnSpc>
                <a:spcPts val="2400"/>
              </a:lnSpc>
            </a:pPr>
            <a:r>
              <a:rPr lang="el-GR" dirty="0" smtClean="0"/>
              <a:t>Υποβάλλετε συχνά </a:t>
            </a:r>
            <a:r>
              <a:rPr lang="el-GR" b="1" dirty="0" smtClean="0"/>
              <a:t>ερωτήσεις</a:t>
            </a:r>
            <a:r>
              <a:rPr lang="el-GR" dirty="0" smtClean="0"/>
              <a:t>. </a:t>
            </a:r>
            <a:endParaRPr lang="en-US" dirty="0" smtClean="0"/>
          </a:p>
          <a:p>
            <a:pPr lvl="1">
              <a:lnSpc>
                <a:spcPts val="2400"/>
              </a:lnSpc>
            </a:pPr>
            <a:r>
              <a:rPr lang="el-GR" dirty="0" smtClean="0"/>
              <a:t>Ελαχιστοποιήστε τους </a:t>
            </a:r>
            <a:r>
              <a:rPr lang="el-GR" b="1" dirty="0" smtClean="0"/>
              <a:t>περισπασμούς</a:t>
            </a:r>
            <a:r>
              <a:rPr lang="el-GR" dirty="0" smtClean="0"/>
              <a:t>. </a:t>
            </a:r>
            <a:endParaRPr lang="en-US" dirty="0" smtClean="0"/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lvl="1">
              <a:lnSpc>
                <a:spcPts val="2400"/>
              </a:lnSpc>
            </a:pPr>
            <a:r>
              <a:rPr lang="el-GR" b="1" dirty="0"/>
              <a:t>Φέρτε κοντά</a:t>
            </a:r>
            <a:r>
              <a:rPr lang="el-GR" dirty="0"/>
              <a:t> σας τους μαθητές που δεν προσηλώνονται εύκολα στο έργο.</a:t>
            </a:r>
            <a:endParaRPr lang="en-US" dirty="0"/>
          </a:p>
          <a:p>
            <a:pPr lvl="1">
              <a:lnSpc>
                <a:spcPts val="2400"/>
              </a:lnSpc>
            </a:pPr>
            <a:r>
              <a:rPr lang="el-GR" dirty="0"/>
              <a:t>Η </a:t>
            </a:r>
            <a:r>
              <a:rPr lang="el-GR" b="1" dirty="0"/>
              <a:t>συμπεριφορά</a:t>
            </a:r>
            <a:r>
              <a:rPr lang="el-GR" dirty="0"/>
              <a:t> των μαθητών υποδεικνύει τον βαθμό προσοχής τους. </a:t>
            </a:r>
            <a:endParaRPr lang="en-US" dirty="0"/>
          </a:p>
          <a:p>
            <a:pPr lvl="1">
              <a:lnSpc>
                <a:spcPts val="2400"/>
              </a:lnSpc>
            </a:pPr>
            <a:r>
              <a:rPr lang="el-GR" dirty="0"/>
              <a:t>Λάβετε υπόψιν την </a:t>
            </a:r>
            <a:r>
              <a:rPr lang="el-GR" b="1" dirty="0"/>
              <a:t>ποσότητα του φόρτου</a:t>
            </a:r>
            <a:r>
              <a:rPr lang="el-GR" dirty="0"/>
              <a:t> που μπορεί να επεξεργαστεί η εργαζόμενη μνήμη των μαθητών. </a:t>
            </a:r>
            <a:endParaRPr lang="en-US" dirty="0"/>
          </a:p>
          <a:p>
            <a:pPr lvl="1">
              <a:lnSpc>
                <a:spcPts val="2400"/>
              </a:lnSpc>
            </a:pPr>
            <a:r>
              <a:rPr lang="el-GR" dirty="0"/>
              <a:t>Διδάξτε στους μαθητές </a:t>
            </a:r>
            <a:r>
              <a:rPr lang="el-GR" b="1" dirty="0"/>
              <a:t>στρατηγικές</a:t>
            </a:r>
            <a:r>
              <a:rPr lang="el-GR" dirty="0"/>
              <a:t> για να διακρίνουν τις σημαντικές πληροφορίες.</a:t>
            </a:r>
            <a:endParaRPr lang="en-US" dirty="0"/>
          </a:p>
          <a:p>
            <a:pPr lvl="1">
              <a:lnSpc>
                <a:spcPts val="2400"/>
              </a:lnSpc>
            </a:pPr>
            <a:r>
              <a:rPr lang="el-GR" dirty="0"/>
              <a:t>Κάθε μαθητής έχει διαφορετικές ικανότητες προσοχής και μνήμης, αλλά αυτές μπορούν να γίνουν </a:t>
            </a:r>
            <a:r>
              <a:rPr lang="el-GR" b="1" dirty="0"/>
              <a:t>αντικείμενο μάθησης</a:t>
            </a:r>
            <a:r>
              <a:rPr lang="el-GR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7842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/>
              <a:t>ΚΕΦΑΛΑΙΟ </a:t>
            </a:r>
            <a:r>
              <a:rPr lang="en-US" dirty="0" smtClean="0"/>
              <a:t>7</a:t>
            </a:r>
            <a:r>
              <a:rPr lang="el-GR" dirty="0" smtClean="0"/>
              <a:t>: </a:t>
            </a:r>
            <a:r>
              <a:rPr lang="el-GR" dirty="0"/>
              <a:t>Η Μνήμη και οι Συνιστώσες της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l-GR" dirty="0" smtClean="0"/>
              <a:t>Η Θεωρία </a:t>
            </a:r>
            <a:r>
              <a:rPr lang="el-GR" dirty="0"/>
              <a:t>της διπλής μνήμης.</a:t>
            </a:r>
            <a:endParaRPr lang="en-US" dirty="0"/>
          </a:p>
          <a:p>
            <a:r>
              <a:rPr lang="el-GR" dirty="0" smtClean="0"/>
              <a:t>Ενστάσεις </a:t>
            </a:r>
            <a:r>
              <a:rPr lang="el-GR" dirty="0"/>
              <a:t>στη θεωρία της διπλής μνήμης.</a:t>
            </a:r>
            <a:endParaRPr lang="en-US" dirty="0"/>
          </a:p>
          <a:p>
            <a:r>
              <a:rPr lang="el-GR" dirty="0" smtClean="0"/>
              <a:t>Εναλλακτικές </a:t>
            </a:r>
            <a:r>
              <a:rPr lang="el-GR" dirty="0"/>
              <a:t>προσεγγίσεις στην ανθρώπινη μνήμη.</a:t>
            </a:r>
            <a:endParaRPr lang="en-US" dirty="0"/>
          </a:p>
          <a:p>
            <a:r>
              <a:rPr lang="el-GR" dirty="0" smtClean="0"/>
              <a:t>Να </a:t>
            </a:r>
            <a:r>
              <a:rPr lang="el-GR" dirty="0"/>
              <a:t>μην ξεχνάμε ότι ο χάρτης δεν είναι η ίδια η περιοχή.</a:t>
            </a:r>
            <a:endParaRPr lang="en-US" dirty="0"/>
          </a:p>
          <a:p>
            <a:r>
              <a:rPr lang="el-GR" dirty="0" smtClean="0"/>
              <a:t>Γενικεύσεις </a:t>
            </a:r>
            <a:r>
              <a:rPr lang="el-GR" dirty="0"/>
              <a:t>γύρω από τη μνήμη και οι επιπτώσεις τους στην εκπαίδευση.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524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/>
              <a:t>Ανθρώπινη μνήμη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lvl="1"/>
            <a:r>
              <a:rPr lang="el-GR" b="1" dirty="0"/>
              <a:t>Μνήμη</a:t>
            </a:r>
            <a:r>
              <a:rPr lang="el-GR" dirty="0"/>
              <a:t>: α) Διαδικασία αποθήκευσης πληροφοριών, β) συγκεκριμένη περιοχή του ανθρώπινου μνημονικού συστήματος, όπου «βρίσκεται» η κτηθείσα πληροφορία.</a:t>
            </a:r>
            <a:endParaRPr lang="en-US" dirty="0"/>
          </a:p>
          <a:p>
            <a:pPr lvl="1"/>
            <a:r>
              <a:rPr lang="el-GR" b="1" dirty="0"/>
              <a:t>Αποθήκευση</a:t>
            </a:r>
            <a:r>
              <a:rPr lang="el-GR" dirty="0"/>
              <a:t>: Η διαδικασία της «τοποθέτησης» νέων πληροφοριών στη μνήμη. </a:t>
            </a:r>
            <a:endParaRPr lang="en-US" dirty="0"/>
          </a:p>
          <a:p>
            <a:pPr lvl="1"/>
            <a:r>
              <a:rPr lang="el-GR" b="1" dirty="0"/>
              <a:t>Κωδικοποίηση:</a:t>
            </a:r>
            <a:r>
              <a:rPr lang="el-GR" dirty="0"/>
              <a:t> Βοηθά στην ευκολότερη αποθήκευση της πληροφορίας. Συμπεριλαμβάνει: Μετατροπή, προσθήκη πληροφοριών από </a:t>
            </a:r>
            <a:r>
              <a:rPr lang="el-GR" dirty="0" err="1"/>
              <a:t>προϋπάρχουσα</a:t>
            </a:r>
            <a:r>
              <a:rPr lang="el-GR" dirty="0"/>
              <a:t> γνώση, απλοποίηση. </a:t>
            </a:r>
            <a:endParaRPr lang="en-US" dirty="0"/>
          </a:p>
          <a:p>
            <a:pPr lvl="1"/>
            <a:r>
              <a:rPr lang="el-GR" b="1" dirty="0" err="1"/>
              <a:t>Ανάσυρση</a:t>
            </a:r>
            <a:r>
              <a:rPr lang="el-GR" b="1" dirty="0"/>
              <a:t>: </a:t>
            </a:r>
            <a:r>
              <a:rPr lang="el-GR" dirty="0"/>
              <a:t>Εντοπισμός πληροφορίας που είχε αποθηκευτεί.</a:t>
            </a:r>
            <a:r>
              <a:rPr lang="el-GR" b="1" dirty="0"/>
              <a:t> </a:t>
            </a:r>
            <a:endParaRPr lang="en-US" dirty="0"/>
          </a:p>
          <a:p>
            <a:r>
              <a:rPr lang="el-GR" dirty="0" smtClean="0"/>
              <a:t>Η </a:t>
            </a:r>
            <a:r>
              <a:rPr lang="el-GR" dirty="0"/>
              <a:t>απλή έκθεση στις πληροφορίες δεν σημαίνει αυτόματα μάθηση, ή δυνατότητα </a:t>
            </a:r>
            <a:r>
              <a:rPr lang="el-GR" dirty="0" smtClean="0"/>
              <a:t>ανάκλησης.</a:t>
            </a:r>
            <a:endParaRPr lang="en-US" dirty="0"/>
          </a:p>
          <a:p>
            <a:r>
              <a:rPr lang="el-GR" dirty="0" smtClean="0"/>
              <a:t>Πλήθος </a:t>
            </a:r>
            <a:r>
              <a:rPr lang="el-GR" dirty="0"/>
              <a:t>μεταβλητών καθορίζει την εισαγωγή των πληροφοριών στη μνήμη, την παραμονή και την ανάκληση.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9713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/>
              <a:t>Θεωρία της διπλής μνήμης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en-US" sz="3200" b="1" dirty="0"/>
              <a:t>William James</a:t>
            </a:r>
            <a:r>
              <a:rPr lang="el-GR" sz="3200" dirty="0"/>
              <a:t> (1890): </a:t>
            </a:r>
            <a:r>
              <a:rPr lang="en-US" sz="3200" dirty="0"/>
              <a:t>H </a:t>
            </a:r>
            <a:r>
              <a:rPr lang="el-GR" sz="3200" dirty="0"/>
              <a:t>ανθρώπινη μνήμη χωρίζεται σε τρία μέρη: μετείκασμα, πρωτογενής μνήμη, δευτερογενής μνήμη.</a:t>
            </a:r>
            <a:endParaRPr lang="en-US" sz="3200" dirty="0"/>
          </a:p>
          <a:p>
            <a:pPr lvl="0"/>
            <a:r>
              <a:rPr lang="en-US" sz="3200" b="1" dirty="0"/>
              <a:t>Richard Atkinson</a:t>
            </a:r>
            <a:r>
              <a:rPr lang="el-GR" sz="3200" b="1" dirty="0"/>
              <a:t> και </a:t>
            </a:r>
            <a:r>
              <a:rPr lang="en-US" sz="3200" b="1" dirty="0"/>
              <a:t>Richard Shiffrin</a:t>
            </a:r>
            <a:r>
              <a:rPr lang="el-GR" sz="3200" dirty="0"/>
              <a:t> (1968, 1971): Επίσης υποστήριξαν την ύπαρξη ενός μοντέλου τριών συνιστωσών για τη μνήμη (Σχήμα 7.1).</a:t>
            </a:r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7849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Θεωρία διπλής μνήμης (2</a:t>
            </a:r>
            <a:r>
              <a:rPr lang="el-GR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el-GR" sz="3200" b="1" dirty="0"/>
              <a:t>Αισθητήριος </a:t>
            </a:r>
            <a:r>
              <a:rPr lang="el-GR" sz="3200" b="1" dirty="0" err="1"/>
              <a:t>καταγραφέας</a:t>
            </a:r>
            <a:r>
              <a:rPr lang="el-GR" sz="3200" dirty="0"/>
              <a:t>: Συγκρατεί την πληροφορία για διάστημα επαρκές για προκαταρκτική επεξεργασία.</a:t>
            </a:r>
            <a:endParaRPr lang="en-US" sz="3200" dirty="0"/>
          </a:p>
          <a:p>
            <a:pPr lvl="1"/>
            <a:r>
              <a:rPr lang="el-GR" sz="2800" u="sng" dirty="0"/>
              <a:t>Χωρητικότητα</a:t>
            </a:r>
            <a:r>
              <a:rPr lang="el-GR" sz="2800" dirty="0"/>
              <a:t>: Μεγάλη.</a:t>
            </a:r>
            <a:endParaRPr lang="en-US" sz="2800" dirty="0"/>
          </a:p>
          <a:p>
            <a:pPr lvl="1"/>
            <a:r>
              <a:rPr lang="el-GR" sz="2800" u="sng" dirty="0"/>
              <a:t>Μορφές αποθήκευσης</a:t>
            </a:r>
            <a:r>
              <a:rPr lang="el-GR" sz="2800" dirty="0"/>
              <a:t>: Με την ίδια μορφή που έγινε η πληροφορία αισθητηριακά αντιληπτή.</a:t>
            </a:r>
            <a:endParaRPr lang="en-US" sz="2800" dirty="0"/>
          </a:p>
          <a:p>
            <a:pPr lvl="1"/>
            <a:r>
              <a:rPr lang="el-GR" sz="2800" u="sng" dirty="0"/>
              <a:t>Διάρκεια</a:t>
            </a:r>
            <a:r>
              <a:rPr lang="el-GR" sz="2800" dirty="0"/>
              <a:t>: Μικρή (0-2’’). Ακολουθεί μεταφορά ή απόρριψη της πληροφορίας.</a:t>
            </a:r>
            <a:endParaRPr lang="en-US" sz="28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4980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Θεωρία διπλής μνήμης (3</a:t>
            </a:r>
            <a:r>
              <a:rPr lang="el-GR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514350" lvl="0" indent="-514350">
              <a:buFont typeface="+mj-lt"/>
              <a:buAutoNum type="arabicPeriod" startAt="2"/>
            </a:pPr>
            <a:r>
              <a:rPr lang="el-GR" sz="3200" b="1" dirty="0"/>
              <a:t>Μεταφορά στην εργαζόμενη μνήμη</a:t>
            </a:r>
            <a:r>
              <a:rPr lang="el-GR" sz="3200" dirty="0"/>
              <a:t>:</a:t>
            </a:r>
            <a:endParaRPr lang="en-US" sz="3200" dirty="0"/>
          </a:p>
          <a:p>
            <a:pPr lvl="1"/>
            <a:r>
              <a:rPr lang="el-GR" sz="2800" u="sng" dirty="0"/>
              <a:t>Προσοχή</a:t>
            </a:r>
            <a:r>
              <a:rPr lang="el-GR" sz="2800" dirty="0"/>
              <a:t>: </a:t>
            </a:r>
            <a:endParaRPr lang="en-US" sz="2800" dirty="0"/>
          </a:p>
          <a:p>
            <a:pPr lvl="2"/>
            <a:r>
              <a:rPr lang="el-GR" sz="2400" dirty="0"/>
              <a:t>Εστιασμένη γνωστική επεξεργασία συγκεκριμένων πτυχών του εξωτερικού περιβάλλοντος.</a:t>
            </a:r>
            <a:endParaRPr lang="en-US" sz="2400" dirty="0"/>
          </a:p>
          <a:p>
            <a:pPr lvl="2"/>
            <a:r>
              <a:rPr lang="el-GR" sz="2400" dirty="0"/>
              <a:t> Οφείλεται σε αυτόματη αντίδραση, συνειδητό έλεγχο, μαθημένη συμπεριφορά. </a:t>
            </a:r>
            <a:endParaRPr lang="en-US" sz="2400" dirty="0"/>
          </a:p>
          <a:p>
            <a:pPr lvl="2"/>
            <a:r>
              <a:rPr lang="el-GR" sz="2400" dirty="0"/>
              <a:t> Περιορισμένες δυνατότητες γνωστικής επεξεργασίας (βλ. Σχήμα 7.3).</a:t>
            </a:r>
            <a:endParaRPr lang="en-US" sz="2400" dirty="0"/>
          </a:p>
          <a:p>
            <a:pPr lvl="2"/>
            <a:r>
              <a:rPr lang="el-GR" sz="2400" dirty="0"/>
              <a:t>Επηρεάζεται από: Κίνηση, μέγεθος, ένταση, πρωτοτυπία, αναντιστοιχία, κοινωνική </a:t>
            </a:r>
            <a:r>
              <a:rPr lang="el-GR" sz="2400" dirty="0" err="1"/>
              <a:t>ενδεικτικότητα</a:t>
            </a:r>
            <a:r>
              <a:rPr lang="el-GR" sz="2400" dirty="0"/>
              <a:t>, συναίσθημα και προσωπική σημασία πληροφορίας. </a:t>
            </a:r>
            <a:endParaRPr lang="en-US" sz="24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75667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Θεωρία διπλής μνήμης (4</a:t>
            </a:r>
            <a:r>
              <a:rPr lang="el-GR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514350" lvl="0" indent="-514350">
              <a:buFont typeface="+mj-lt"/>
              <a:buAutoNum type="arabicPeriod" startAt="3"/>
            </a:pPr>
            <a:r>
              <a:rPr lang="el-GR" sz="3200" b="1" dirty="0"/>
              <a:t>Εργαζόμενη (ή βραχύχρονη) μνήμη: </a:t>
            </a:r>
            <a:r>
              <a:rPr lang="el-GR" sz="3200" dirty="0"/>
              <a:t>Μηχανισμός αποθήκευσης που διατηρεί μια πληροφορία για σύντομο χρονικό διάστημα, ώστε να υποστεί γνωστική εξεργασία.</a:t>
            </a:r>
            <a:endParaRPr lang="en-US" sz="3200" dirty="0"/>
          </a:p>
          <a:p>
            <a:pPr lvl="1"/>
            <a:r>
              <a:rPr lang="el-GR" sz="2800" u="sng" dirty="0"/>
              <a:t>Αναγνωρίζει</a:t>
            </a:r>
            <a:r>
              <a:rPr lang="el-GR" sz="2800" dirty="0"/>
              <a:t> τις χρήσιμες πληροφορίες (από περιβάλλον ή βραχύχρονη μνήμη).</a:t>
            </a:r>
            <a:endParaRPr lang="en-US" sz="2800" dirty="0"/>
          </a:p>
          <a:p>
            <a:pPr lvl="1"/>
            <a:r>
              <a:rPr lang="el-GR" sz="2800" u="sng" dirty="0"/>
              <a:t>Αποθηκεύει</a:t>
            </a:r>
            <a:r>
              <a:rPr lang="el-GR" sz="2800" dirty="0"/>
              <a:t> τις πληροφορίες για μεγαλύτερο χρονικό διάστημα.</a:t>
            </a:r>
            <a:endParaRPr lang="en-US" sz="2800" dirty="0"/>
          </a:p>
          <a:p>
            <a:pPr lvl="1"/>
            <a:r>
              <a:rPr lang="el-GR" sz="2800" u="sng" dirty="0"/>
              <a:t>Επεξεργάζεται</a:t>
            </a:r>
            <a:r>
              <a:rPr lang="el-GR" sz="2800" dirty="0"/>
              <a:t> τις πληροφορίες (περιορισμένες δυνατότητες)- επιτελεί ενεργητική σκέψη. </a:t>
            </a:r>
            <a:endParaRPr lang="en-US" sz="2800" dirty="0"/>
          </a:p>
          <a:p>
            <a:pPr lvl="1"/>
            <a:r>
              <a:rPr lang="el-GR" sz="2800" u="sng" dirty="0"/>
              <a:t>Διαθέτει</a:t>
            </a:r>
            <a:r>
              <a:rPr lang="el-GR" sz="2800" dirty="0"/>
              <a:t> κεντρική εκτελεστική μονάδα, δύο ή περισσότερους μηχανισμούς αποθήκευσης και </a:t>
            </a:r>
            <a:r>
              <a:rPr lang="el-GR" sz="2800" dirty="0" err="1"/>
              <a:t>επεισοδικό</a:t>
            </a:r>
            <a:r>
              <a:rPr lang="el-GR" sz="2800" dirty="0"/>
              <a:t> ρυθμιστή.</a:t>
            </a:r>
            <a:endParaRPr lang="en-US" sz="2800" dirty="0"/>
          </a:p>
          <a:p>
            <a:pPr lvl="1"/>
            <a:r>
              <a:rPr lang="el-GR" sz="2800" u="sng" dirty="0"/>
              <a:t>Χαρακτηριστικά</a:t>
            </a:r>
            <a:r>
              <a:rPr lang="el-GR" sz="2800" dirty="0"/>
              <a:t>: </a:t>
            </a:r>
            <a:endParaRPr lang="en-US" sz="2800" dirty="0"/>
          </a:p>
          <a:p>
            <a:pPr lvl="2"/>
            <a:r>
              <a:rPr lang="el-GR" sz="2400" b="1" dirty="0"/>
              <a:t>Χωρητικότητα</a:t>
            </a:r>
            <a:r>
              <a:rPr lang="el-GR" sz="2400" dirty="0"/>
              <a:t>= περιορισμένη (π.χ., </a:t>
            </a:r>
            <a:r>
              <a:rPr lang="el-GR" sz="2400" dirty="0" smtClean="0"/>
              <a:t>3-5 βάσει </a:t>
            </a:r>
            <a:r>
              <a:rPr lang="en-US" sz="2400" dirty="0" smtClean="0"/>
              <a:t>Cowan</a:t>
            </a:r>
            <a:r>
              <a:rPr lang="el-GR" sz="2400" dirty="0"/>
              <a:t>, </a:t>
            </a:r>
            <a:r>
              <a:rPr lang="el-GR" sz="2400" dirty="0" smtClean="0"/>
              <a:t>2010</a:t>
            </a:r>
            <a:r>
              <a:rPr lang="el-GR" sz="2400" dirty="0" smtClean="0"/>
              <a:t>· </a:t>
            </a:r>
            <a:r>
              <a:rPr lang="el-GR" sz="2400" dirty="0" smtClean="0"/>
              <a:t>7±2</a:t>
            </a:r>
            <a:r>
              <a:rPr lang="el-GR" sz="2400" dirty="0"/>
              <a:t> </a:t>
            </a:r>
            <a:r>
              <a:rPr lang="el-GR" sz="2400" dirty="0" smtClean="0"/>
              <a:t>βάσει</a:t>
            </a:r>
            <a:r>
              <a:rPr lang="el-GR" sz="2400" dirty="0" smtClean="0"/>
              <a:t> </a:t>
            </a:r>
            <a:r>
              <a:rPr lang="en-US" sz="2400" dirty="0"/>
              <a:t>Miller</a:t>
            </a:r>
            <a:r>
              <a:rPr lang="el-GR" sz="2400" dirty="0"/>
              <a:t>, 1956).</a:t>
            </a:r>
            <a:endParaRPr lang="en-US" sz="2400" dirty="0"/>
          </a:p>
          <a:p>
            <a:pPr lvl="2"/>
            <a:r>
              <a:rPr lang="el-GR" sz="2400" b="1" dirty="0"/>
              <a:t>Μορφές αποθήκευσης</a:t>
            </a:r>
            <a:r>
              <a:rPr lang="el-GR" sz="2400" dirty="0"/>
              <a:t>= Ηχητική, εικονική, απτική, χωρική, κινητική.</a:t>
            </a:r>
            <a:endParaRPr lang="en-US" sz="2400" dirty="0"/>
          </a:p>
          <a:p>
            <a:pPr lvl="2"/>
            <a:r>
              <a:rPr lang="el-GR" sz="2400" b="1" dirty="0"/>
              <a:t>Διάρκεια</a:t>
            </a:r>
            <a:r>
              <a:rPr lang="el-GR" sz="2400" dirty="0"/>
              <a:t>= βραχεία (&lt;30’’) όταν δεν υπάρχει επεξεργασία. </a:t>
            </a:r>
            <a:endParaRPr lang="en-US" sz="2400" dirty="0"/>
          </a:p>
          <a:p>
            <a:pPr lvl="1"/>
            <a:r>
              <a:rPr lang="el-GR" sz="2800" u="sng" dirty="0"/>
              <a:t>Διεργασίες ελέγχου</a:t>
            </a:r>
            <a:r>
              <a:rPr lang="el-GR" sz="2800" dirty="0"/>
              <a:t>: Οργάνωση, </a:t>
            </a:r>
            <a:r>
              <a:rPr lang="el-GR" sz="2800" dirty="0" err="1"/>
              <a:t>ανάσυρση</a:t>
            </a:r>
            <a:r>
              <a:rPr lang="el-GR" sz="2800" dirty="0"/>
              <a:t> και επανάληψη διατήρησης</a:t>
            </a:r>
            <a:r>
              <a:rPr lang="el-GR" sz="2800" dirty="0" smtClean="0"/>
              <a:t>.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89886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Θεωρία διπλής μνήμης (5)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514350" lvl="0" indent="-514350">
              <a:buFont typeface="+mj-lt"/>
              <a:buAutoNum type="arabicPeriod" startAt="4"/>
            </a:pPr>
            <a:r>
              <a:rPr lang="el-GR" sz="3200" u="sng" dirty="0"/>
              <a:t>Μεταφορά στην μακρόχρονη μνήμη</a:t>
            </a:r>
            <a:r>
              <a:rPr lang="el-GR" sz="3200" dirty="0"/>
              <a:t>: Οι νέες πληροφορίες της εργαζόμενης μνήμης συνδέονται με τις </a:t>
            </a:r>
            <a:r>
              <a:rPr lang="el-GR" sz="3200" dirty="0" err="1"/>
              <a:t>προϋπάρχουσες</a:t>
            </a:r>
            <a:r>
              <a:rPr lang="el-GR" sz="3200" dirty="0"/>
              <a:t> της μακρόχρονης μνήμης (βλ. βέλος διπλής φοράς στο σχήμα 7.1</a:t>
            </a:r>
            <a:r>
              <a:rPr lang="el-GR" sz="3200" dirty="0" smtClean="0"/>
              <a:t>).</a:t>
            </a:r>
            <a:endParaRPr lang="el-GR" sz="3200" dirty="0"/>
          </a:p>
          <a:p>
            <a:pPr marL="514350" lvl="0" indent="-514350">
              <a:buFont typeface="+mj-lt"/>
              <a:buAutoNum type="arabicPeriod" startAt="4"/>
            </a:pPr>
            <a:r>
              <a:rPr lang="el-GR" sz="3200" u="sng" dirty="0" smtClean="0"/>
              <a:t>Μακρόχρονη </a:t>
            </a:r>
            <a:r>
              <a:rPr lang="el-GR" sz="3200" u="sng" dirty="0"/>
              <a:t>μνήμη</a:t>
            </a:r>
            <a:r>
              <a:rPr lang="el-GR" sz="3200" dirty="0"/>
              <a:t>: Η πιο σύνθετη συνιστώσα του ανθρώπινου μνημονικού συστήματος (βλ. Κεφ. 9). Χαρακτηριστικά: </a:t>
            </a:r>
            <a:endParaRPr lang="en-US" sz="3200" dirty="0"/>
          </a:p>
          <a:p>
            <a:pPr lvl="1"/>
            <a:r>
              <a:rPr lang="el-GR" sz="2800" b="1" dirty="0"/>
              <a:t>Γνώσεις</a:t>
            </a:r>
            <a:r>
              <a:rPr lang="el-GR" sz="2800" dirty="0"/>
              <a:t>= Δηλωτικές και διαδικαστικές, διασυνδέονται. </a:t>
            </a:r>
            <a:endParaRPr lang="en-US" sz="2800" dirty="0"/>
          </a:p>
          <a:p>
            <a:pPr lvl="1"/>
            <a:r>
              <a:rPr lang="el-GR" sz="2800" b="1" dirty="0"/>
              <a:t>Χωρητικότητα</a:t>
            </a:r>
            <a:r>
              <a:rPr lang="el-GR" sz="2800" dirty="0"/>
              <a:t>= Μεγάλη. </a:t>
            </a:r>
            <a:endParaRPr lang="en-US" sz="2800" dirty="0"/>
          </a:p>
          <a:p>
            <a:pPr lvl="1"/>
            <a:r>
              <a:rPr lang="el-GR" sz="2800" b="1" dirty="0"/>
              <a:t>Μορφές αποθήκευσης</a:t>
            </a:r>
            <a:r>
              <a:rPr lang="el-GR" sz="2800" dirty="0"/>
              <a:t>=  Ευέλικτες. </a:t>
            </a:r>
            <a:endParaRPr lang="en-US" sz="2800" dirty="0"/>
          </a:p>
          <a:p>
            <a:pPr lvl="1"/>
            <a:r>
              <a:rPr lang="el-GR" sz="2800" b="1" dirty="0"/>
              <a:t>Διάρκεια</a:t>
            </a:r>
            <a:r>
              <a:rPr lang="el-GR" sz="2800" dirty="0"/>
              <a:t>= Απροσδιόριστα μεγάλη. </a:t>
            </a:r>
            <a:endParaRPr lang="en-US" sz="28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34825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Ενστάσεις στη θεωρία της διπλής </a:t>
            </a:r>
            <a:r>
              <a:rPr lang="el-GR" dirty="0" smtClean="0"/>
              <a:t>μνήμης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el-GR" dirty="0"/>
              <a:t>Η εργαζόμενη και η μακρόχρονη μνήμη δεν είναι διακριτές- αποτελούν ένα </a:t>
            </a:r>
            <a:r>
              <a:rPr lang="el-GR" b="1" dirty="0"/>
              <a:t>ενιαίο σύστημα</a:t>
            </a:r>
            <a:r>
              <a:rPr lang="el-GR" dirty="0"/>
              <a:t>. </a:t>
            </a:r>
            <a:endParaRPr lang="en-US" dirty="0"/>
          </a:p>
          <a:p>
            <a:pPr marL="514350" lvl="0" indent="-514350">
              <a:buFont typeface="+mj-lt"/>
              <a:buAutoNum type="arabicPeriod"/>
            </a:pPr>
            <a:r>
              <a:rPr lang="el-GR" dirty="0"/>
              <a:t>Η διέλευση των πληροφοριών από την εργαζόμενη μνήμη (ενσυνείδητη σκέψη) δεν είναι απαραίτητη για την αποθήκευση τους στη μακρόχρονη μνήμη (βλ. </a:t>
            </a:r>
            <a:r>
              <a:rPr lang="el-GR" b="1" dirty="0"/>
              <a:t>άδηλη γνώση</a:t>
            </a:r>
            <a:r>
              <a:rPr lang="el-GR" dirty="0" smtClean="0"/>
              <a:t>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9544962"/>
      </p:ext>
    </p:extLst>
  </p:cSld>
  <p:clrMapOvr>
    <a:masterClrMapping/>
  </p:clrMapOvr>
</p:sld>
</file>

<file path=ppt/theme/theme1.xml><?xml version="1.0" encoding="utf-8"?>
<a:theme xmlns:a="http://schemas.openxmlformats.org/drawingml/2006/main" name="View">
  <a:themeElements>
    <a:clrScheme name="View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Custom 2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View">
      <a:fillStyleLst>
        <a:solidFill>
          <a:schemeClr val="phClr"/>
        </a:solidFill>
        <a:solidFill>
          <a:schemeClr val="phClr">
            <a:tint val="60000"/>
            <a:satMod val="120000"/>
          </a:schemeClr>
        </a:solidFill>
        <a:solidFill>
          <a:schemeClr val="phClr">
            <a:shade val="75000"/>
            <a:satMod val="13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3970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95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240" dir="5400000" algn="tl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9525" prstMaterial="flat">
            <a:bevelT w="0" h="0" prst="coolSlant"/>
            <a:contourClr>
              <a:schemeClr val="phClr">
                <a:shade val="35000"/>
                <a:satMod val="130000"/>
              </a:schemeClr>
            </a:contourClr>
          </a:sp3d>
        </a:effectStyle>
        <a:effectStyle>
          <a:effectLst>
            <a:outerShdw blurRad="76200" dist="25400" dir="5400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9050" prstMaterial="flat">
            <a:bevelT w="0" h="0" prst="coolSlant"/>
            <a:contourClr>
              <a:schemeClr val="phClr">
                <a:shade val="25000"/>
                <a:satMod val="14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4000"/>
                <a:shade val="98000"/>
                <a:satMod val="130000"/>
                <a:lumMod val="102000"/>
              </a:schemeClr>
            </a:gs>
            <a:gs pos="100000">
              <a:schemeClr val="phClr">
                <a:tint val="98000"/>
                <a:shade val="78000"/>
                <a:satMod val="14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iew" id="{BA0EB5A6-F2D4-4F82-977B-64ADEE4A2A69}" vid="{7B713C7F-58B7-4AE9-B361-B13EB9EC4C0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TM03457515[[fn=View]]</Template>
  <TotalTime>110</TotalTime>
  <Words>895</Words>
  <Application>Microsoft Office PowerPoint</Application>
  <PresentationFormat>Widescreen</PresentationFormat>
  <Paragraphs>91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Arial Narrow</vt:lpstr>
      <vt:lpstr>Calibri</vt:lpstr>
      <vt:lpstr>Wingdings 2</vt:lpstr>
      <vt:lpstr>View</vt:lpstr>
      <vt:lpstr>ΚΕΦΑΛΑΙΟ 7</vt:lpstr>
      <vt:lpstr>ΚΕΦΑΛΑΙΟ 7: Η Μνήμη και οι Συνιστώσες της</vt:lpstr>
      <vt:lpstr>Ανθρώπινη μνήμη</vt:lpstr>
      <vt:lpstr>Θεωρία της διπλής μνήμης (1)</vt:lpstr>
      <vt:lpstr>Θεωρία διπλής μνήμης (2)</vt:lpstr>
      <vt:lpstr>Θεωρία διπλής μνήμης (3)</vt:lpstr>
      <vt:lpstr>Θεωρία διπλής μνήμης (4)</vt:lpstr>
      <vt:lpstr>Θεωρία διπλής μνήμης (5)</vt:lpstr>
      <vt:lpstr>Ενστάσεις στη θεωρία της διπλής μνήμης</vt:lpstr>
      <vt:lpstr>Εναλλακτικές προσεγγίσεις στην ανθρώπινη μνήμη</vt:lpstr>
      <vt:lpstr>Θεωρία επιπέδων επεξεργασίας </vt:lpstr>
      <vt:lpstr>Θεωρία ενεργοποίησης</vt:lpstr>
      <vt:lpstr>Να μην ξεχνάμε ότι ο χάρτης δεν είναι η ιδιά η περιοχή</vt:lpstr>
      <vt:lpstr>Γενικεύσεις γύρω από τη μνήμη και οι επιπτώσεις τους στην εκπαίδευση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ΚΕΦΑΛΑΙΟ 1</dc:title>
  <dc:creator>Gutenberg</dc:creator>
  <cp:lastModifiedBy>Gutenberg</cp:lastModifiedBy>
  <cp:revision>19</cp:revision>
  <dcterms:created xsi:type="dcterms:W3CDTF">2020-10-05T12:40:39Z</dcterms:created>
  <dcterms:modified xsi:type="dcterms:W3CDTF">2020-10-20T11:05:27Z</dcterms:modified>
</cp:coreProperties>
</file>