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55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3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7F7D6-77F9-4C9D-9C56-85BBF6181751}" type="datetimeFigureOut">
              <a:rPr lang="en-US" smtClean="0"/>
              <a:t>10/20/2020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8095B-18BA-4495-9D1F-E1EB17276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758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1CEDD-C201-4363-8ECA-182E6CA73CAA}" type="datetime1">
              <a:rPr lang="en-US" smtClean="0"/>
              <a:t>10/20/2020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43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E70CB-3E97-4C36-8835-940DE58C296C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01406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D740-BEB9-4581-877B-F700804ED16C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6576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50000"/>
              </a:lnSpc>
              <a:defRPr sz="3000"/>
            </a:lvl1pPr>
            <a:lvl2pPr>
              <a:lnSpc>
                <a:spcPct val="150000"/>
              </a:lnSpc>
              <a:defRPr sz="2600"/>
            </a:lvl2pPr>
            <a:lvl3pPr>
              <a:lnSpc>
                <a:spcPct val="150000"/>
              </a:lnSpc>
              <a:defRPr sz="2200"/>
            </a:lvl3pPr>
            <a:lvl4pPr>
              <a:lnSpc>
                <a:spcPct val="150000"/>
              </a:lnSpc>
              <a:defRPr sz="1800"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54E7D-25E7-44AB-8290-0D323D22A2F3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8747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C1A70-BB39-4AED-8F54-5E173DA0D80D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289819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BC8F-1284-4C3C-AF96-C9EC11920904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07008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8E246-E832-46ED-A411-4F508051C6A4}" type="datetime1">
              <a:rPr lang="en-US" smtClean="0"/>
              <a:t>10/20/2020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9337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0C69-FD2D-4A50-BB64-7801246210D9}" type="datetime1">
              <a:rPr lang="en-US" smtClean="0"/>
              <a:t>10/20/2020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3429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E6F0-192D-4C1E-97A8-DF0F939D70EF}" type="datetime1">
              <a:rPr lang="en-US" smtClean="0"/>
              <a:t>10/20/2020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02145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2800" b="1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A815-A757-4839-8A80-BC9176603A2B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684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0F46-52B9-4586-A064-D4551E56D8DA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9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397124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00A54787-92E7-4A16-B62F-D4BAB4056F3D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333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5271447"/>
            <a:ext cx="6087447" cy="614149"/>
          </a:xfrm>
        </p:spPr>
        <p:txBody>
          <a:bodyPr>
            <a:normAutofit/>
          </a:bodyPr>
          <a:lstStyle/>
          <a:p>
            <a:pPr algn="r"/>
            <a:r>
              <a:rPr lang="el-GR" sz="3500" dirty="0"/>
              <a:t>ΚΕΦΑΛΑΙΟ </a:t>
            </a:r>
            <a:r>
              <a:rPr lang="en-US" sz="3500" dirty="0" smtClean="0"/>
              <a:t>8</a:t>
            </a:r>
            <a:endParaRPr lang="en-US" sz="35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5885596"/>
            <a:ext cx="6087447" cy="433316"/>
          </a:xfrm>
        </p:spPr>
        <p:txBody>
          <a:bodyPr>
            <a:normAutofit fontScale="62500" lnSpcReduction="20000"/>
          </a:bodyPr>
          <a:lstStyle/>
          <a:p>
            <a:r>
              <a:rPr lang="el-GR" dirty="0" smtClean="0"/>
              <a:t>ΔΙΕΡΓΑΣΙΕΣ ΑΝΑΣΥΡΣΗΣ ΚΑΙ ΑΠΟΘΗΚΕΥΣΗΣ ΤΗΣ ΜΑΚΡΟΧΡΟΝΗΣ ΜΝΗΜΗΣ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507" y="406960"/>
            <a:ext cx="4310418" cy="595289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10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/>
              <a:t>Προϋπάρχουσες</a:t>
            </a:r>
            <a:r>
              <a:rPr lang="el-GR" dirty="0"/>
              <a:t> </a:t>
            </a:r>
            <a:r>
              <a:rPr lang="el-GR" dirty="0" smtClean="0"/>
              <a:t>παρανοήσεις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l-GR" dirty="0"/>
              <a:t>Όταν τα άτομα κάνουν χρήση ανακριβών γνώσεων (παρανοήσεων), είναι πιθανό:</a:t>
            </a:r>
            <a:endParaRPr lang="en-US" dirty="0"/>
          </a:p>
          <a:p>
            <a:pPr lvl="1"/>
            <a:r>
              <a:rPr lang="el-GR" dirty="0"/>
              <a:t>Να αγνοήσουν ολοσχερώς τη νέα πληροφορία. </a:t>
            </a:r>
            <a:endParaRPr lang="en-US" dirty="0"/>
          </a:p>
          <a:p>
            <a:pPr lvl="1"/>
            <a:r>
              <a:rPr lang="el-GR" dirty="0"/>
              <a:t>Να διαστρεβλώσουν τη νέα πληροφορία.</a:t>
            </a:r>
            <a:endParaRPr lang="en-US" dirty="0"/>
          </a:p>
          <a:p>
            <a:r>
              <a:rPr lang="el-GR" dirty="0" smtClean="0"/>
              <a:t>Συνεπώς</a:t>
            </a:r>
            <a:r>
              <a:rPr lang="el-GR" dirty="0"/>
              <a:t>: Η παραπληροφόρηση ενδέχεται να είναι περισσότερο επιζήμια από τη μηδενική πληροφόρηση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0603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Προσδοκίες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l-GR" dirty="0"/>
              <a:t>Τα άτομα συχνά καλλιεργούν προσδοκίες για τα ερεθίσματα που θα λάβουν.</a:t>
            </a:r>
            <a:endParaRPr lang="en-US" dirty="0"/>
          </a:p>
          <a:p>
            <a:r>
              <a:rPr lang="el-GR" dirty="0"/>
              <a:t>Οι προσδοκίες: </a:t>
            </a:r>
            <a:endParaRPr lang="en-US" dirty="0"/>
          </a:p>
          <a:p>
            <a:pPr lvl="1"/>
            <a:r>
              <a:rPr lang="el-GR" dirty="0"/>
              <a:t>Βασίζονται στις ήδη υπάρχουσες γνώσεις και πεποιθήσεις.</a:t>
            </a:r>
            <a:endParaRPr lang="en-US" dirty="0"/>
          </a:p>
          <a:p>
            <a:pPr lvl="1"/>
            <a:r>
              <a:rPr lang="el-GR" dirty="0"/>
              <a:t>Επηρεάζουν τον τρόπο της κωδικοποίησης και αποθήκευσης των καινούργιων πληροφοριών στη μακροπρόθεσμη μνήμη.</a:t>
            </a:r>
            <a:endParaRPr lang="en-US" dirty="0"/>
          </a:p>
          <a:p>
            <a:pPr lvl="1"/>
            <a:r>
              <a:rPr lang="el-GR" dirty="0"/>
              <a:t>Επηρεάζουν την κωδικοποίηση των διφορούμενων ερεθισμάτων.</a:t>
            </a:r>
            <a:endParaRPr lang="en-US" dirty="0"/>
          </a:p>
          <a:p>
            <a:pPr lvl="1"/>
            <a:r>
              <a:rPr lang="el-GR" dirty="0"/>
              <a:t>Ενέχουν κίνδυνο λανθασμένων συμπερασμάτων, μη κατανόησης, ή παρερμηνείας.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689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 smtClean="0"/>
              <a:t>Λεκτικοποίηση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l-GR" dirty="0"/>
              <a:t>Η διαδικασία της ομιλίας, ή συγγραφής των εμπειριών. </a:t>
            </a:r>
            <a:endParaRPr lang="en-US" dirty="0"/>
          </a:p>
          <a:p>
            <a:pPr lvl="0"/>
            <a:r>
              <a:rPr lang="el-GR" dirty="0"/>
              <a:t>Ευνοεί την αποθήκευση πληροφοριών στη μακρόχρονη μνήμη.</a:t>
            </a:r>
            <a:endParaRPr lang="en-US" dirty="0"/>
          </a:p>
          <a:p>
            <a:pPr lvl="0"/>
            <a:r>
              <a:rPr lang="el-GR" dirty="0"/>
              <a:t>Στα μεγαλύτερα παιδιά και στους ενήλικες λαμβάνει τη μορφή της </a:t>
            </a:r>
            <a:r>
              <a:rPr lang="el-GR" dirty="0" err="1"/>
              <a:t>αυτοεξήγησης</a:t>
            </a:r>
            <a:r>
              <a:rPr lang="el-GR" dirty="0"/>
              <a:t>.</a:t>
            </a:r>
            <a:endParaRPr lang="en-US" dirty="0"/>
          </a:p>
          <a:p>
            <a:pPr lvl="0"/>
            <a:r>
              <a:rPr lang="el-GR" dirty="0"/>
              <a:t>Οι μαθητές που τη χρησιμοποιούν εμπλέκονται ευκολότερα σε διαδικασίες αποθήκευσης (π.χ., νοηματική μάθηση, εσωτερική οργάνωση, επεξεργασία πληροφοριών</a:t>
            </a:r>
            <a:r>
              <a:rPr lang="el-GR" dirty="0" smtClean="0"/>
              <a:t>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417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Αναπαράσταση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dirty="0"/>
              <a:t>Η εμπλοκή σε φανερή ψυχοκινητική συμπεριφορά που αντικατοπτρίζει το αντικείμενο της μάθησης. </a:t>
            </a:r>
            <a:endParaRPr lang="en-US" dirty="0"/>
          </a:p>
          <a:p>
            <a:pPr lvl="0"/>
            <a:r>
              <a:rPr lang="el-GR" dirty="0"/>
              <a:t>Πλήθος σωματικών δράσεων ευνοεί την αποθηκευτική λειτουργία της μακρόχρονης μνήμης (π.χ., αναπαράσταση με κούκλες στα μικρά παιδιά, πειράματα φυσικής σε φοιτητές). </a:t>
            </a:r>
            <a:endParaRPr lang="en-US" dirty="0"/>
          </a:p>
          <a:p>
            <a:pPr lvl="0"/>
            <a:r>
              <a:rPr lang="el-GR" dirty="0"/>
              <a:t>Χρήσιμη κατά την εξάσκηση σύνθετων κινητικών δεξιοτήτων (διαδικαστική γνώση), ιδίως όταν υπάρχει άμεση ανατροφοδότηση από αξιόπιστη πηγή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6146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Επανάληψη και </a:t>
            </a:r>
            <a:r>
              <a:rPr lang="el-GR" dirty="0" smtClean="0"/>
              <a:t>ανασκόπηση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l-GR" u="sng" dirty="0"/>
              <a:t>Επανάληψη</a:t>
            </a:r>
            <a:r>
              <a:rPr lang="el-GR" dirty="0"/>
              <a:t>: Σχετικά αναποτελεσματικός τρόπος ενίσχυσης της αποθήκευσης στη μακρόχρονη μνήμη. </a:t>
            </a:r>
            <a:endParaRPr lang="en-US" dirty="0"/>
          </a:p>
          <a:p>
            <a:pPr lvl="0"/>
            <a:r>
              <a:rPr lang="el-GR" u="sng" dirty="0"/>
              <a:t>Ανασκόπηση και πρακτική εξάσκηση</a:t>
            </a:r>
            <a:r>
              <a:rPr lang="el-GR" dirty="0"/>
              <a:t>: Ενισχύει τη μνήμη και την επίδοση, σε κάθε ηλικία.</a:t>
            </a:r>
            <a:endParaRPr lang="en-US" dirty="0"/>
          </a:p>
          <a:p>
            <a:pPr lvl="0"/>
            <a:r>
              <a:rPr lang="el-GR" dirty="0"/>
              <a:t>Πλεονεκτήματα περιοδικής επανάληψης και ανασκόπησης με μεγάλα διαλείμματα: </a:t>
            </a:r>
            <a:endParaRPr lang="en-US" dirty="0"/>
          </a:p>
          <a:p>
            <a:pPr lvl="1"/>
            <a:r>
              <a:rPr lang="el-GR" dirty="0" smtClean="0"/>
              <a:t>Επιπλέον </a:t>
            </a:r>
            <a:r>
              <a:rPr lang="el-GR" dirty="0"/>
              <a:t>επεξεργασία πληροφοριών και βαθύτερη </a:t>
            </a:r>
            <a:r>
              <a:rPr lang="el-GR" dirty="0" smtClean="0"/>
              <a:t>κατανόηση.</a:t>
            </a:r>
            <a:endParaRPr lang="en-US" dirty="0"/>
          </a:p>
          <a:p>
            <a:pPr lvl="1"/>
            <a:r>
              <a:rPr lang="el-GR" dirty="0" smtClean="0"/>
              <a:t>Σχηματισμός </a:t>
            </a:r>
            <a:r>
              <a:rPr lang="el-GR" dirty="0"/>
              <a:t>περισσότερων και ισχυρότερων συσχετίσεων με αποθηκευμένες </a:t>
            </a:r>
            <a:r>
              <a:rPr lang="el-GR" dirty="0" smtClean="0"/>
              <a:t>πληροφορίες.</a:t>
            </a:r>
            <a:endParaRPr lang="en-US" dirty="0" smtClean="0"/>
          </a:p>
          <a:p>
            <a:pPr lvl="1"/>
            <a:r>
              <a:rPr lang="el-GR" dirty="0" smtClean="0"/>
              <a:t>Προώθηση </a:t>
            </a:r>
            <a:r>
              <a:rPr lang="el-GR" dirty="0"/>
              <a:t>αυτοματοποίησης.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0035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Ανάπτυξη της </a:t>
            </a:r>
            <a:r>
              <a:rPr lang="el-GR" dirty="0" smtClean="0"/>
              <a:t>αυτοματοποίησης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l-GR" sz="3200" dirty="0"/>
              <a:t>Επεξεργασία πληροφοριών: Διακρίνεται σε ελεγχόμενη και αυτόματη. </a:t>
            </a:r>
            <a:endParaRPr lang="en-US" sz="3200" dirty="0"/>
          </a:p>
          <a:p>
            <a:pPr lvl="0"/>
            <a:r>
              <a:rPr lang="el-GR" sz="3200" u="sng" dirty="0"/>
              <a:t>Ελεγχόμενη</a:t>
            </a:r>
            <a:r>
              <a:rPr lang="el-GR" sz="3200" dirty="0"/>
              <a:t>: Προϋποθέτει μεγάλο μέρος προσοχής ατόμου και χρησιμοποιεί το μεγαλύτερο μέρος ή όλη τη χωρητικότητα της εργαζόμενης μνήμης. </a:t>
            </a:r>
            <a:endParaRPr lang="en-US" sz="3200" dirty="0"/>
          </a:p>
          <a:p>
            <a:pPr lvl="0"/>
            <a:r>
              <a:rPr lang="el-GR" sz="3200" u="sng" dirty="0"/>
              <a:t>Αυτόματη</a:t>
            </a:r>
            <a:r>
              <a:rPr lang="el-GR" sz="3200" dirty="0"/>
              <a:t>: </a:t>
            </a:r>
            <a:endParaRPr lang="en-US" sz="3200" dirty="0"/>
          </a:p>
          <a:p>
            <a:pPr lvl="1"/>
            <a:r>
              <a:rPr lang="el-GR" sz="2800" dirty="0"/>
              <a:t>Απαιτεί λίγη ή καθόλου συνειδητή προσοχή ή προσπάθεια, και μικρό ποσοστό χωρητικότητας της εργαζόμενης μνήμης. </a:t>
            </a:r>
            <a:endParaRPr lang="en-US" sz="2800" dirty="0"/>
          </a:p>
          <a:p>
            <a:pPr lvl="1"/>
            <a:r>
              <a:rPr lang="el-GR" sz="2800" dirty="0"/>
              <a:t>Οι διεργασίες της γίνονται πιο αυτόματες μέσω επανάληψης και εξάσκησης. </a:t>
            </a:r>
            <a:endParaRPr lang="en-US" sz="2800" dirty="0"/>
          </a:p>
          <a:p>
            <a:pPr lvl="1"/>
            <a:r>
              <a:rPr lang="el-GR" sz="2800" dirty="0"/>
              <a:t>Καθιστά εφικτή την ταυτόχρονη εκτέλεση έργων (π.χ., ανάγνωση και κατανόηση).</a:t>
            </a:r>
            <a:endParaRPr lang="en-US" sz="2800" dirty="0"/>
          </a:p>
          <a:p>
            <a:pPr lvl="1"/>
            <a:r>
              <a:rPr lang="el-GR" sz="2800" dirty="0"/>
              <a:t>Μειονεκτήματα: Το άτομο δεν αναλογίζεται την ενέργεια του, μειώνεται η πρωτοτυπία της προσέγγισης και η δημιουργικότητα της λύσης. 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8983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Διεργασίες </a:t>
            </a:r>
            <a:r>
              <a:rPr lang="el-GR" dirty="0" err="1"/>
              <a:t>ανάσυρσης</a:t>
            </a:r>
            <a:r>
              <a:rPr lang="el-GR" dirty="0"/>
              <a:t> από τη μακρόχρονη </a:t>
            </a:r>
            <a:r>
              <a:rPr lang="el-GR" dirty="0" smtClean="0"/>
              <a:t>μνήμη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l-GR" sz="3200" dirty="0"/>
              <a:t>Οι πληροφορίες που χρησιμοποιούνται συχνά ανασύρονται εύκολα.</a:t>
            </a:r>
            <a:endParaRPr lang="en-US" sz="3200" dirty="0"/>
          </a:p>
          <a:p>
            <a:pPr lvl="0"/>
            <a:r>
              <a:rPr lang="el-GR" sz="3200" dirty="0"/>
              <a:t>Οι πληροφορίες που δεν χρησιμοποιούνται συχνά ανασύρονται αργά και με δυσκολία.</a:t>
            </a:r>
            <a:endParaRPr lang="en-US" sz="3200" dirty="0"/>
          </a:p>
          <a:p>
            <a:pPr lvl="0"/>
            <a:r>
              <a:rPr lang="el-GR" sz="3200" dirty="0"/>
              <a:t>Η </a:t>
            </a:r>
            <a:r>
              <a:rPr lang="el-GR" sz="3200" dirty="0" err="1"/>
              <a:t>ανάσυρση</a:t>
            </a:r>
            <a:r>
              <a:rPr lang="el-GR" sz="3200" dirty="0"/>
              <a:t> βελτιώνεται σημαντικά κατά τη διάρκεια της βρεφικής και πρώιμης παιδικής ηλικίας. </a:t>
            </a:r>
            <a:endParaRPr lang="en-US" sz="3200" dirty="0"/>
          </a:p>
          <a:p>
            <a:pPr lvl="0"/>
            <a:r>
              <a:rPr lang="el-GR" sz="3200" dirty="0"/>
              <a:t>Ο βαθμός επιτυχίας της </a:t>
            </a:r>
            <a:r>
              <a:rPr lang="el-GR" sz="3200" dirty="0" err="1"/>
              <a:t>ανάσυρσης</a:t>
            </a:r>
            <a:r>
              <a:rPr lang="el-GR" sz="3200" dirty="0"/>
              <a:t> εξαρτάται από:</a:t>
            </a:r>
            <a:endParaRPr lang="en-US" sz="3200" dirty="0"/>
          </a:p>
          <a:p>
            <a:pPr lvl="1"/>
            <a:r>
              <a:rPr lang="el-GR" sz="2800" dirty="0"/>
              <a:t>Τον τρόπο αρχικής αποθήκευσης (π.χ., σύνδεση με άλλες πληροφορίες).</a:t>
            </a:r>
            <a:endParaRPr lang="en-US" sz="2800" dirty="0"/>
          </a:p>
          <a:p>
            <a:pPr lvl="1"/>
            <a:r>
              <a:rPr lang="el-GR" sz="2800" dirty="0"/>
              <a:t>Την τακτική αναζήτηση (π.χ., ενεργοποίηση μνημονικού δικτύου).</a:t>
            </a:r>
            <a:endParaRPr lang="en-US" sz="2800" dirty="0"/>
          </a:p>
          <a:p>
            <a:pPr lvl="1"/>
            <a:r>
              <a:rPr lang="el-GR" sz="2800" dirty="0"/>
              <a:t>Την ενεργό εμπλοκή σε παρόμοιες διεργασίες σκέψης (π.χ., εξειδικευμένη κωδικοποίηση). </a:t>
            </a:r>
            <a:endParaRPr lang="en-US" sz="2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5207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Η σημασία του πλαισίου για την </a:t>
            </a:r>
            <a:r>
              <a:rPr lang="el-GR" dirty="0" err="1" smtClean="0"/>
              <a:t>ανάσυρση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l-GR" dirty="0"/>
              <a:t>Συγκεκριμένα πλαίσια υποβοηθούν την </a:t>
            </a:r>
            <a:r>
              <a:rPr lang="el-GR" dirty="0" err="1"/>
              <a:t>ανάσυρση</a:t>
            </a:r>
            <a:r>
              <a:rPr lang="el-GR" dirty="0"/>
              <a:t> ενεργοποιώντας συγκεκριμένα τμήματα της μακρόχρονης μνήμης. </a:t>
            </a:r>
            <a:endParaRPr lang="en-US" dirty="0"/>
          </a:p>
          <a:p>
            <a:pPr lvl="0"/>
            <a:r>
              <a:rPr lang="el-GR" dirty="0"/>
              <a:t>Μειονέκτημα: Τα ενδεικτικά στοιχεία για </a:t>
            </a:r>
            <a:r>
              <a:rPr lang="el-GR" dirty="0" err="1"/>
              <a:t>ανάσυρση</a:t>
            </a:r>
            <a:r>
              <a:rPr lang="el-GR" dirty="0"/>
              <a:t> συχνά περιορίζουν την αναζήτηση σε συγκεκριμένες περιοχές της μακρόχρονης μνήμης.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4243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err="1"/>
              <a:t>Νοοκατασκευαστικές</a:t>
            </a:r>
            <a:r>
              <a:rPr lang="el-GR" dirty="0"/>
              <a:t> διεργασίες κατά την </a:t>
            </a:r>
            <a:r>
              <a:rPr lang="el-GR" dirty="0" err="1" smtClean="0"/>
              <a:t>ανάσυρση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l-GR" dirty="0"/>
              <a:t>Η </a:t>
            </a:r>
            <a:r>
              <a:rPr lang="el-GR" dirty="0" err="1"/>
              <a:t>ανάσυρση</a:t>
            </a:r>
            <a:r>
              <a:rPr lang="el-GR" dirty="0"/>
              <a:t> συχνά περιλαμβάνει </a:t>
            </a:r>
            <a:r>
              <a:rPr lang="el-GR" dirty="0" err="1"/>
              <a:t>νοοκατασκευαστικές</a:t>
            </a:r>
            <a:r>
              <a:rPr lang="el-GR" dirty="0"/>
              <a:t> διεργασίες. </a:t>
            </a:r>
            <a:endParaRPr lang="en-US" dirty="0"/>
          </a:p>
          <a:p>
            <a:pPr lvl="0"/>
            <a:r>
              <a:rPr lang="el-GR" dirty="0"/>
              <a:t>Τα άτομα ανασύρουν μέρος των αποθηκευμένων πληροφοριών και συμπληρώνουν τα κενά (βάσει γνώσεων, πεποιθήσεων </a:t>
            </a:r>
            <a:r>
              <a:rPr lang="el-GR" dirty="0" err="1"/>
              <a:t>κλπ</a:t>
            </a:r>
            <a:r>
              <a:rPr lang="el-GR" dirty="0"/>
              <a:t>).</a:t>
            </a:r>
            <a:endParaRPr lang="en-US" dirty="0"/>
          </a:p>
          <a:p>
            <a:pPr lvl="0"/>
            <a:r>
              <a:rPr lang="el-GR" dirty="0"/>
              <a:t>Εκλάμψεις μνήμης: Αναμνήσεις που διαπνέονται από ζωντάνια, λεπτομέρεια και «φωτογραφική» ποιότητα, πιθανώς και από ανακρίβεια.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0775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3600" dirty="0"/>
              <a:t>Η δύναμη της υποβολής: Η επίδραση πληροφοριών που παρουσιάζονται σε μεταγενέστερο </a:t>
            </a:r>
            <a:r>
              <a:rPr lang="el-GR" sz="3600" dirty="0" smtClean="0"/>
              <a:t>στάδιο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l-GR" dirty="0"/>
              <a:t>Οι αναμνήσεις των ατόμων συχνά επηρεάζονται από πληροφορίες που παρουσιάζονται μεταγενέστερα της αποθήκευσης. </a:t>
            </a:r>
            <a:endParaRPr lang="en-US" dirty="0"/>
          </a:p>
          <a:p>
            <a:pPr lvl="0"/>
            <a:r>
              <a:rPr lang="el-GR" dirty="0"/>
              <a:t>Οι επιπρόσθετες πληροφορίες μπορεί να αποδειχθούν επιβλαβείς (π.χ., λανθασμένες δηλώσεις, παραπλανητικά ερωτήματα ή άλλους είδους αποκλίσεις από την πραγματικότητα).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182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ΚΕΦΑΛΑΙΟ </a:t>
            </a:r>
            <a:r>
              <a:rPr lang="en-US" dirty="0" smtClean="0"/>
              <a:t>8</a:t>
            </a:r>
            <a:r>
              <a:rPr lang="el-GR" dirty="0" smtClean="0"/>
              <a:t>: </a:t>
            </a:r>
            <a:r>
              <a:rPr lang="el-GR" dirty="0"/>
              <a:t>Διεργασίες </a:t>
            </a:r>
            <a:r>
              <a:rPr lang="el-GR" dirty="0" err="1"/>
              <a:t>ανάσυρσης</a:t>
            </a:r>
            <a:r>
              <a:rPr lang="el-GR" dirty="0"/>
              <a:t> και αποθήκευσης της μακρόχρονης μνήμης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l-GR" dirty="0"/>
              <a:t>Αποθήκευση στη μακρόχρονη μνήμη = </a:t>
            </a:r>
            <a:r>
              <a:rPr lang="el-GR" dirty="0" err="1"/>
              <a:t>εποικοδομιστική</a:t>
            </a:r>
            <a:r>
              <a:rPr lang="el-GR" dirty="0"/>
              <a:t> διεργασία.</a:t>
            </a:r>
            <a:endParaRPr lang="en-US" dirty="0"/>
          </a:p>
          <a:p>
            <a:pPr lvl="0"/>
            <a:r>
              <a:rPr lang="el-GR" dirty="0"/>
              <a:t>Ερμηνεία περιβάλλοντος (αντίληψη) ≠ πραγματικές πληροφορίες (αίσθηση).</a:t>
            </a:r>
            <a:endParaRPr lang="en-US" dirty="0"/>
          </a:p>
          <a:p>
            <a:pPr lvl="0"/>
            <a:r>
              <a:rPr lang="el-GR" dirty="0"/>
              <a:t>Καθένας αντιλαμβάνεται και ερμηνεύει τα αντικείμενα/γεγονότα με διαφορετικό τρόπο (π.χ., Σχήμα 8.2).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2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3600" dirty="0"/>
              <a:t>Η </a:t>
            </a:r>
            <a:r>
              <a:rPr lang="el-GR" sz="3600" dirty="0" err="1"/>
              <a:t>νοοκατασκευή</a:t>
            </a:r>
            <a:r>
              <a:rPr lang="el-GR" sz="3600" dirty="0"/>
              <a:t> εντελώς καινούργιων «αναμνήσεων» κατά τη διαδικασία της </a:t>
            </a:r>
            <a:r>
              <a:rPr lang="el-GR" sz="3600" dirty="0" err="1" smtClean="0"/>
              <a:t>ανάσυρσης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872" y="1820863"/>
            <a:ext cx="8595360" cy="4351337"/>
          </a:xfrm>
        </p:spPr>
        <p:txBody>
          <a:bodyPr/>
          <a:lstStyle/>
          <a:p>
            <a:pPr lvl="0"/>
            <a:r>
              <a:rPr lang="el-GR" dirty="0"/>
              <a:t>Σε ορισμένες περιπτώσεις, η </a:t>
            </a:r>
            <a:r>
              <a:rPr lang="el-GR" dirty="0" err="1"/>
              <a:t>ανάσυρση</a:t>
            </a:r>
            <a:r>
              <a:rPr lang="el-GR" dirty="0"/>
              <a:t> αποτελεί σχεδόν εξ ολοκλήρου </a:t>
            </a:r>
            <a:r>
              <a:rPr lang="el-GR" dirty="0" err="1"/>
              <a:t>νοοκατασκευή</a:t>
            </a:r>
            <a:r>
              <a:rPr lang="el-GR" dirty="0"/>
              <a:t>. </a:t>
            </a:r>
            <a:endParaRPr lang="en-US" dirty="0"/>
          </a:p>
          <a:p>
            <a:pPr lvl="0"/>
            <a:r>
              <a:rPr lang="el-GR" dirty="0"/>
              <a:t>Συνεπώς, κάποιες (ειδικά αληθοφανείς) αναμνήσεις είναι ψευδείς και βασίζονται λίγο, ή και καθόλου στην αντικειμενική πραγματικότητα.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0671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Λήθη (1/2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l-GR" dirty="0"/>
              <a:t>Με την πάροδο του χρόνου το άτομο ανακαλεί λιγότερες πληροφορίες.</a:t>
            </a:r>
            <a:endParaRPr lang="en-US" dirty="0"/>
          </a:p>
          <a:p>
            <a:r>
              <a:rPr lang="el-GR" dirty="0"/>
              <a:t>Ερμηνείες:</a:t>
            </a:r>
            <a:endParaRPr lang="en-US" dirty="0"/>
          </a:p>
          <a:p>
            <a:pPr marL="788670" lvl="1" indent="-514350">
              <a:buFont typeface="+mj-lt"/>
              <a:buAutoNum type="arabicPeriod"/>
            </a:pPr>
            <a:r>
              <a:rPr lang="el-GR" u="sng" dirty="0"/>
              <a:t>Εξασθένιση της μνήμης</a:t>
            </a:r>
            <a:r>
              <a:rPr lang="el-GR" dirty="0"/>
              <a:t>: Οι πληροφορίες (ειδικά οι λεπτομέρειες) βαθμιαία εξασθενούν, ιδιαίτερα αν χρησιμοποιούνται ελάχιστα ή καθόλου.</a:t>
            </a:r>
            <a:endParaRPr lang="en-US" dirty="0"/>
          </a:p>
          <a:p>
            <a:pPr marL="788670" lvl="1" indent="-514350">
              <a:buFont typeface="+mj-lt"/>
              <a:buAutoNum type="arabicPeriod"/>
            </a:pPr>
            <a:r>
              <a:rPr lang="el-GR" u="sng" dirty="0"/>
              <a:t>Παρεμβολή και παρεμπόδιση</a:t>
            </a:r>
            <a:r>
              <a:rPr lang="el-GR" dirty="0"/>
              <a:t>: Οι πολλαπλές συνδέσεις εννοιών επιβραδύνουν τον χρόνο </a:t>
            </a:r>
            <a:r>
              <a:rPr lang="el-GR" dirty="0" err="1"/>
              <a:t>ανάσυρσης</a:t>
            </a:r>
            <a:r>
              <a:rPr lang="el-GR" dirty="0"/>
              <a:t> πληροφοριών (φαινόμενο ριπιδίου), ενώ ορισμένες πληροφορίες σκόπιμα παρεμποδίζονται προς όφελος ανάκλησης άλλων (λήθη επαγόμενη από </a:t>
            </a:r>
            <a:r>
              <a:rPr lang="el-GR" dirty="0" err="1"/>
              <a:t>ανάσυρση</a:t>
            </a:r>
            <a:r>
              <a:rPr lang="el-GR" dirty="0"/>
              <a:t>). </a:t>
            </a:r>
            <a:endParaRPr lang="en-US" dirty="0"/>
          </a:p>
          <a:p>
            <a:pPr marL="788670" lvl="1" indent="-514350">
              <a:buFont typeface="+mj-lt"/>
              <a:buAutoNum type="arabicPeriod"/>
            </a:pPr>
            <a:r>
              <a:rPr lang="el-GR" u="sng" dirty="0"/>
              <a:t>Απώθηση</a:t>
            </a:r>
            <a:r>
              <a:rPr lang="el-GR" dirty="0"/>
              <a:t>: Εάν μια εμπειρία είναι οδυνηρή και δυσάρεστη, το άτομο τείνει να μην τη θυμάται καθόλου ή να τη θυμάται αποσπασματικά (συνειδητή μορφή παρεμπόδισης).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2311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Λήθη (2/2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514350" lvl="0" indent="-514350">
              <a:buFont typeface="+mj-lt"/>
              <a:buAutoNum type="arabicPeriod" startAt="4"/>
            </a:pPr>
            <a:r>
              <a:rPr lang="el-GR" u="sng" dirty="0"/>
              <a:t>Αποτυχία </a:t>
            </a:r>
            <a:r>
              <a:rPr lang="el-GR" u="sng" dirty="0" err="1"/>
              <a:t>ανάσυρσης</a:t>
            </a:r>
            <a:r>
              <a:rPr lang="el-GR" dirty="0"/>
              <a:t>: Η αναζήτηση γίνεται σε διαφορετικό σημείο της μακρόχρονης μνήμης, ή σε μεταγενέστερο χρόνο. </a:t>
            </a:r>
            <a:endParaRPr lang="en-US" dirty="0"/>
          </a:p>
          <a:p>
            <a:pPr marL="514350" lvl="0" indent="-514350">
              <a:buFont typeface="+mj-lt"/>
              <a:buAutoNum type="arabicPeriod" startAt="4"/>
            </a:pPr>
            <a:r>
              <a:rPr lang="el-GR" u="sng" dirty="0"/>
              <a:t>Σφάλματα κατά το φαινόμενο της </a:t>
            </a:r>
            <a:r>
              <a:rPr lang="el-GR" u="sng" dirty="0" err="1"/>
              <a:t>νοoκατασκευής</a:t>
            </a:r>
            <a:r>
              <a:rPr lang="el-GR" u="sng" dirty="0"/>
              <a:t>:</a:t>
            </a:r>
            <a:r>
              <a:rPr lang="el-GR" dirty="0"/>
              <a:t> Αποθήκευση λανθασμένων πληροφοριών, ή </a:t>
            </a:r>
            <a:r>
              <a:rPr lang="el-GR" dirty="0" err="1"/>
              <a:t>ανάσυρση</a:t>
            </a:r>
            <a:r>
              <a:rPr lang="el-GR" dirty="0"/>
              <a:t> τέτοιων λόγω εξασθένισης μνήμης, παρεμβολής, κοκ.</a:t>
            </a:r>
            <a:endParaRPr lang="en-US" dirty="0"/>
          </a:p>
          <a:p>
            <a:pPr marL="514350" lvl="0" indent="-514350">
              <a:buFont typeface="+mj-lt"/>
              <a:buAutoNum type="arabicPeriod" startAt="4"/>
            </a:pPr>
            <a:r>
              <a:rPr lang="el-GR" u="sng" dirty="0"/>
              <a:t>Ανεπαρκής </a:t>
            </a:r>
            <a:r>
              <a:rPr lang="el-GR" u="sng" dirty="0" err="1"/>
              <a:t>αυτοπαρακολούθηση</a:t>
            </a:r>
            <a:r>
              <a:rPr lang="el-GR" u="sng" dirty="0"/>
              <a:t>: </a:t>
            </a:r>
            <a:r>
              <a:rPr lang="el-GR" dirty="0"/>
              <a:t>Πιθανότερο να συμβεί σε περιπτώσεις </a:t>
            </a:r>
            <a:r>
              <a:rPr lang="el-GR" dirty="0" err="1"/>
              <a:t>ανάσυρσης</a:t>
            </a:r>
            <a:r>
              <a:rPr lang="el-GR" dirty="0"/>
              <a:t> αληθοφανών πληροφοριών που χαρακτηρίζονται από ζωντάνια και λεπτομέρεια.</a:t>
            </a:r>
            <a:endParaRPr lang="en-US" dirty="0"/>
          </a:p>
          <a:p>
            <a:pPr marL="514350" lvl="0" indent="-514350">
              <a:buFont typeface="+mj-lt"/>
              <a:buAutoNum type="arabicPeriod" startAt="4"/>
            </a:pPr>
            <a:r>
              <a:rPr lang="el-GR" u="sng" dirty="0"/>
              <a:t>Αποτυχία αποθήκευσης ή παγίωσης</a:t>
            </a:r>
            <a:r>
              <a:rPr lang="el-GR" dirty="0"/>
              <a:t>: Μερικές πληροφορίες εξαρχής δεν αποθηκεύονται πλήρως (π.χ., ελλιπής επεξεργασία).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0751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3200" dirty="0"/>
              <a:t>Προωθώντας αποτελεσματικές διεργασίες αποθήκευσης και </a:t>
            </a:r>
            <a:r>
              <a:rPr lang="el-GR" sz="3200" dirty="0" err="1"/>
              <a:t>ανάσυρσης</a:t>
            </a:r>
            <a:r>
              <a:rPr lang="el-GR" sz="3200" dirty="0"/>
              <a:t> από τη μακρόχρονη μνήμη (1/2</a:t>
            </a:r>
            <a:r>
              <a:rPr lang="el-GR" sz="3200" dirty="0" smtClean="0"/>
              <a:t>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l-GR" u="sng" dirty="0"/>
              <a:t>Ενεργοποίηση </a:t>
            </a:r>
            <a:r>
              <a:rPr lang="el-GR" u="sng" dirty="0" err="1"/>
              <a:t>προϋπαρχουσων</a:t>
            </a:r>
            <a:r>
              <a:rPr lang="el-GR" u="sng" dirty="0"/>
              <a:t> γνώσεων και οικοδόμηση πάνω σε αυτές</a:t>
            </a:r>
            <a:r>
              <a:rPr lang="el-GR" dirty="0"/>
              <a:t> (π.χ., υπενθύμιση γνώσεων, υπογράμμιση συνδέσεων, παροχή εμπειριών).</a:t>
            </a:r>
            <a:endParaRPr lang="en-US" dirty="0"/>
          </a:p>
          <a:p>
            <a:pPr lvl="0"/>
            <a:r>
              <a:rPr lang="el-GR" u="sng" dirty="0"/>
              <a:t>Έμφαση στην κατανόηση</a:t>
            </a:r>
            <a:r>
              <a:rPr lang="el-GR" dirty="0"/>
              <a:t> (όχι στην αποστήθιση) και ενθάρρυνση νοηματικής μάθησης.</a:t>
            </a:r>
            <a:endParaRPr lang="en-US" dirty="0"/>
          </a:p>
          <a:p>
            <a:pPr lvl="0"/>
            <a:r>
              <a:rPr lang="el-GR" u="sng" dirty="0"/>
              <a:t>Υποβοήθηση αποτελεσματικής οργάνωσης</a:t>
            </a:r>
            <a:r>
              <a:rPr lang="el-GR" dirty="0"/>
              <a:t> νέου υλικού (π.χ., εξαγγελτικοί οργανωτές, εννοιολογικοί χάρτες, λογική σειρά, υπόδειξη σχέσεων), ιδιαίτερα σε άγνωστη/δυσνόητη ύλη και μαθητές με κενά/δυσκολίες.</a:t>
            </a:r>
            <a:endParaRPr lang="en-US" dirty="0"/>
          </a:p>
          <a:p>
            <a:pPr lvl="0"/>
            <a:r>
              <a:rPr lang="el-GR" u="sng" dirty="0"/>
              <a:t>Ενθάρρυνση επεξεργασίας ύλης</a:t>
            </a:r>
            <a:r>
              <a:rPr lang="el-GR" dirty="0"/>
              <a:t> (π.χ., ερωτήσεις ανώτερου επιπέδου, επίλυση προβλημάτων, συζήτηση μεταξύ ομολόγων, χρήση εύλογου χρόνου αναμονής για απάντηση). </a:t>
            </a:r>
            <a:endParaRPr lang="en-US" dirty="0"/>
          </a:p>
          <a:p>
            <a:pPr lvl="0"/>
            <a:r>
              <a:rPr lang="el-GR" u="sng" dirty="0"/>
              <a:t>Χρήση οπτικών μέσων</a:t>
            </a:r>
            <a:r>
              <a:rPr lang="el-GR" dirty="0"/>
              <a:t> που ενισχύουν αποθηκευτική ισχύ μακρόχρονης μνήμης (π.χ., μοντέλα, εικόνες, χάρτες), σε συνδυασμό με άλλες διεργασίες αποθήκευσης πληροφοριών.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7313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3200" dirty="0"/>
              <a:t>Προωθώντας αποτελεσματικές διεργασίες αποθήκευσης και </a:t>
            </a:r>
            <a:r>
              <a:rPr lang="el-GR" sz="3200" dirty="0" err="1"/>
              <a:t>ανάσυρσης</a:t>
            </a:r>
            <a:r>
              <a:rPr lang="el-GR" sz="3200" dirty="0"/>
              <a:t> από τη μακρόχρονη μνήμη (2/2</a:t>
            </a:r>
            <a:r>
              <a:rPr lang="el-GR" sz="3200" dirty="0" smtClean="0"/>
              <a:t>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514350" lvl="0" indent="-514350">
              <a:buFont typeface="+mj-lt"/>
              <a:buAutoNum type="arabicPeriod" startAt="6"/>
            </a:pPr>
            <a:r>
              <a:rPr lang="el-GR" u="sng" dirty="0"/>
              <a:t>Υιοθέτηση κατάλληλου για το αντικείμενο τρόπου διδασκαλίας </a:t>
            </a:r>
            <a:r>
              <a:rPr lang="el-GR" dirty="0"/>
              <a:t>(π.χ., ζωντανή επίδειξη για εκμάθηση συμπεριφοράς, </a:t>
            </a:r>
            <a:r>
              <a:rPr lang="el-GR" dirty="0" err="1"/>
              <a:t>λεκτικοποίηση</a:t>
            </a:r>
            <a:r>
              <a:rPr lang="el-GR" dirty="0"/>
              <a:t> διαδικασίας για επίλυση προβλήματος).</a:t>
            </a:r>
            <a:endParaRPr lang="en-US" dirty="0"/>
          </a:p>
          <a:p>
            <a:pPr marL="514350" lvl="0" indent="-514350">
              <a:buFont typeface="+mj-lt"/>
              <a:buAutoNum type="arabicPeriod" startAt="6"/>
            </a:pPr>
            <a:r>
              <a:rPr lang="el-GR" u="sng" dirty="0"/>
              <a:t>Αποθήκευση πληροφοριών εντός του πλαισίου</a:t>
            </a:r>
            <a:r>
              <a:rPr lang="el-GR" dirty="0"/>
              <a:t> επιθυμητής </a:t>
            </a:r>
            <a:r>
              <a:rPr lang="el-GR" dirty="0" err="1"/>
              <a:t>ανάσυρσης</a:t>
            </a:r>
            <a:r>
              <a:rPr lang="el-GR" dirty="0"/>
              <a:t> (π.χ., χρήση μαθηματικών γνώσεων στον πραγματικό κόσμο). </a:t>
            </a:r>
            <a:endParaRPr lang="en-US" dirty="0"/>
          </a:p>
          <a:p>
            <a:pPr marL="514350" lvl="0" indent="-514350">
              <a:buFont typeface="+mj-lt"/>
              <a:buAutoNum type="arabicPeriod" startAt="6"/>
            </a:pPr>
            <a:r>
              <a:rPr lang="el-GR" u="sng" dirty="0"/>
              <a:t>Αξιοποίηση ιεραρχικής ταξινόμησης</a:t>
            </a:r>
            <a:r>
              <a:rPr lang="el-GR" dirty="0"/>
              <a:t> μαθησιακών στόχων και σκοπών (βλ. Πίνακα σελ. 261). </a:t>
            </a:r>
            <a:endParaRPr lang="en-US" dirty="0"/>
          </a:p>
          <a:p>
            <a:pPr marL="514350" lvl="0" indent="-514350">
              <a:buFont typeface="+mj-lt"/>
              <a:buAutoNum type="arabicPeriod" startAt="6"/>
            </a:pPr>
            <a:r>
              <a:rPr lang="el-GR" u="sng" dirty="0"/>
              <a:t>Παροχή χρόνου</a:t>
            </a:r>
            <a:r>
              <a:rPr lang="el-GR" dirty="0"/>
              <a:t>: Η γρήγορη μάθηση δεν σημαίνει απαραίτητα και καλύτερη μάθηση. </a:t>
            </a:r>
            <a:endParaRPr lang="en-US" dirty="0"/>
          </a:p>
          <a:p>
            <a:pPr marL="514350" lvl="0" indent="-514350">
              <a:buFont typeface="+mj-lt"/>
              <a:buAutoNum type="arabicPeriod" startAt="6"/>
            </a:pPr>
            <a:r>
              <a:rPr lang="el-GR" u="sng" dirty="0"/>
              <a:t>Παροχή ευκαιριών για επανάληψη και εξάσκηση</a:t>
            </a:r>
            <a:r>
              <a:rPr lang="el-GR" dirty="0"/>
              <a:t> (π.χ., περιλήψεις, ερωτήσεις, εκπαιδευτικά παιχνίδια). </a:t>
            </a:r>
            <a:endParaRPr lang="en-US" dirty="0"/>
          </a:p>
          <a:p>
            <a:pPr marL="514350" lvl="0" indent="-514350">
              <a:buFont typeface="+mj-lt"/>
              <a:buAutoNum type="arabicPeriod" startAt="6"/>
            </a:pPr>
            <a:r>
              <a:rPr lang="el-GR" u="sng" dirty="0"/>
              <a:t>Υιοθέτηση πρακτικών αξιολόγησης</a:t>
            </a:r>
            <a:r>
              <a:rPr lang="el-GR" dirty="0"/>
              <a:t> που προάγουν αποτελεσματική αποθήκευση και </a:t>
            </a:r>
            <a:r>
              <a:rPr lang="el-GR" dirty="0" err="1"/>
              <a:t>ανάσυρση</a:t>
            </a:r>
            <a:r>
              <a:rPr lang="el-GR" dirty="0"/>
              <a:t> (π.χ., αξιολόγηση με ερωτήσεις κρίσεως, διδασκαλία εξεταστέας ύλης, παροχή ανατροφοδότησης για τα αποτελέσματα της αξιολόγησης).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768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Διεργασίες αποθήκευσης στη μακρόχρονη μνήμη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sz="3200" dirty="0"/>
              <a:t>Αποτελεσματική αποθήκευση πληροφορίας στην έκδηλη γνώση: Απαιτεί προσοχή και συνειδητή νοητική προσπάθεια.</a:t>
            </a:r>
            <a:endParaRPr lang="en-US" sz="3200" dirty="0"/>
          </a:p>
          <a:p>
            <a:pPr lvl="0"/>
            <a:r>
              <a:rPr lang="el-GR" sz="3200" dirty="0"/>
              <a:t>Ανακαλούμενη πληροφορία: Πιθανώς διαφορετική από την προσλαμβανόμενη (π.χ., παράλειψη, συμπλήρωση, αντικατάσταση). </a:t>
            </a:r>
            <a:endParaRPr lang="en-US" sz="3200" dirty="0"/>
          </a:p>
          <a:p>
            <a:pPr lvl="0"/>
            <a:r>
              <a:rPr lang="el-GR" sz="3200" dirty="0"/>
              <a:t>Συνεπώς: Διαδικασία επιλεκτική, </a:t>
            </a:r>
            <a:r>
              <a:rPr lang="el-GR" sz="3200" dirty="0" err="1"/>
              <a:t>εποικοδομιστική</a:t>
            </a:r>
            <a:r>
              <a:rPr lang="el-GR" sz="3200" dirty="0"/>
              <a:t>, περιστασιακά διαστρεβλωτική και ως ένα βαθμό εξαρτημένη από τις γνώσεις του ατόμου.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71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Δοκιμή/Πρόβα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l-GR" dirty="0"/>
              <a:t>Η λεκτική επανάληψη της πληροφορίας σε σύντομο χρονικό διάστημα:</a:t>
            </a:r>
            <a:endParaRPr lang="en-US" dirty="0"/>
          </a:p>
          <a:p>
            <a:pPr lvl="1"/>
            <a:r>
              <a:rPr lang="el-GR" dirty="0"/>
              <a:t>Διατηρεί αποτελεσματικά τις πληροφορίες στην εργαζόμενη μνήμη.</a:t>
            </a:r>
            <a:endParaRPr lang="en-US" dirty="0"/>
          </a:p>
          <a:p>
            <a:pPr lvl="1"/>
            <a:r>
              <a:rPr lang="el-GR" dirty="0"/>
              <a:t>Ενισχύει την αποθήκευση των πληροφοριών στην μακρόχρονη μνήμη.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028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Αποτελεσματικές διαδικασίες </a:t>
            </a:r>
            <a:r>
              <a:rPr lang="el-GR" dirty="0" smtClean="0"/>
              <a:t>αποθήκευσης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l-GR" u="sng" dirty="0" smtClean="0"/>
              <a:t>Νοηματική </a:t>
            </a:r>
            <a:r>
              <a:rPr lang="el-GR" u="sng" dirty="0"/>
              <a:t>μάθηση</a:t>
            </a:r>
            <a:r>
              <a:rPr lang="el-GR" dirty="0"/>
              <a:t>: Το άτομο προσδίδει νόημα στις νέες πληροφορίες συνδέοντας τις με τις υπάρχουσες γνώσεις του. </a:t>
            </a:r>
            <a:endParaRPr lang="en-US" dirty="0"/>
          </a:p>
          <a:p>
            <a:pPr lvl="0"/>
            <a:r>
              <a:rPr lang="el-GR" u="sng" dirty="0"/>
              <a:t>Εσωτερική οργάνωση</a:t>
            </a:r>
            <a:r>
              <a:rPr lang="el-GR" dirty="0"/>
              <a:t>: Το άτομο οργανώνει τις πληροφορίες που λαμβάνει και συνδέει διάφορες πτυχές τους βάσει οικείων οργανωτικών σχημάτων (π.χ., Σχήμα 8.4).</a:t>
            </a:r>
            <a:endParaRPr lang="en-US" dirty="0"/>
          </a:p>
          <a:p>
            <a:pPr lvl="0"/>
            <a:r>
              <a:rPr lang="el-GR" u="sng" dirty="0"/>
              <a:t>Επεξεργασία</a:t>
            </a:r>
            <a:r>
              <a:rPr lang="el-GR" dirty="0"/>
              <a:t>: Το άτομο διατυπώνει υποθέσεις και εξάγει συμπεράσματα για τις νέες πληροφορίες.</a:t>
            </a:r>
            <a:endParaRPr lang="en-US" dirty="0"/>
          </a:p>
          <a:p>
            <a:pPr lvl="0"/>
            <a:r>
              <a:rPr lang="el-GR" u="sng" dirty="0"/>
              <a:t>Οπτική νοερή απεικόνιση</a:t>
            </a:r>
            <a:r>
              <a:rPr lang="el-GR" dirty="0"/>
              <a:t>. Το άτομο αποδίδει νοερά το πώς μοιάζει (ή θα μπορούσε να μοιάζει) η πληροφορία στην πραγματικότητα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203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Τρόποι κατάκτησης της διαδικαστικής </a:t>
            </a:r>
            <a:r>
              <a:rPr lang="el-GR" dirty="0" smtClean="0"/>
              <a:t>γνώσης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dirty="0"/>
              <a:t>Διαδικαστική γνώση: Αφορά </a:t>
            </a:r>
            <a:r>
              <a:rPr lang="el-GR" u="sng" dirty="0"/>
              <a:t>απλές</a:t>
            </a:r>
            <a:r>
              <a:rPr lang="el-GR" dirty="0"/>
              <a:t> δεξιότητες που μαθαίνονται εύκολα (π.χ., κράτημα μολυβιού), αλλά και </a:t>
            </a:r>
            <a:r>
              <a:rPr lang="el-GR" u="sng" dirty="0"/>
              <a:t>σύνθετες</a:t>
            </a:r>
            <a:r>
              <a:rPr lang="el-GR" dirty="0"/>
              <a:t> που μαθαίνονται πιο δύσκολα και βελτιώνονται με την εξάσκηση.</a:t>
            </a:r>
            <a:endParaRPr lang="en-US" dirty="0"/>
          </a:p>
          <a:p>
            <a:pPr lvl="0"/>
            <a:r>
              <a:rPr lang="el-GR" dirty="0"/>
              <a:t>Κάποιες δεξιότητες αποτελούνται από </a:t>
            </a:r>
            <a:r>
              <a:rPr lang="el-GR" u="sng" dirty="0"/>
              <a:t>εμφανείς</a:t>
            </a:r>
            <a:r>
              <a:rPr lang="el-GR" dirty="0"/>
              <a:t> συμπεριφορές (π.χ., οδήγηση), ενώ άλλες διαθέτουν </a:t>
            </a:r>
            <a:r>
              <a:rPr lang="el-GR" u="sng" dirty="0"/>
              <a:t>νοητική</a:t>
            </a:r>
            <a:r>
              <a:rPr lang="el-GR" dirty="0"/>
              <a:t> διάσταση (π.χ., συγγραφή κειμένου).</a:t>
            </a:r>
            <a:endParaRPr lang="en-US" dirty="0"/>
          </a:p>
          <a:p>
            <a:pPr lvl="0"/>
            <a:r>
              <a:rPr lang="el-GR" dirty="0"/>
              <a:t>Όσες δεξιότητες διαθέτουν νοητική διάσταση μπορούν να κατακτηθούν και ως δηλωτικές γνώσεις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135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Παράγοντες που επηρεάζουν την αποθήκευση στη μακρόχρονη </a:t>
            </a:r>
            <a:r>
              <a:rPr lang="el-GR" dirty="0" smtClean="0"/>
              <a:t>μνήμη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el-GR" dirty="0"/>
              <a:t>Χρόνος.</a:t>
            </a:r>
            <a:endParaRPr lang="en-US" dirty="0"/>
          </a:p>
          <a:p>
            <a:pPr lvl="0"/>
            <a:r>
              <a:rPr lang="el-GR" dirty="0"/>
              <a:t>Εργαζόμενη μνήμη.</a:t>
            </a:r>
            <a:endParaRPr lang="en-US" dirty="0"/>
          </a:p>
          <a:p>
            <a:pPr lvl="0"/>
            <a:r>
              <a:rPr lang="el-GR" dirty="0" err="1"/>
              <a:t>Προϋπάρχουσα</a:t>
            </a:r>
            <a:r>
              <a:rPr lang="el-GR" dirty="0"/>
              <a:t> γνώση.</a:t>
            </a:r>
            <a:endParaRPr lang="en-US" dirty="0"/>
          </a:p>
          <a:p>
            <a:pPr lvl="0"/>
            <a:r>
              <a:rPr lang="el-GR" dirty="0" err="1"/>
              <a:t>Προϋπάρχουσες</a:t>
            </a:r>
            <a:r>
              <a:rPr lang="el-GR" dirty="0"/>
              <a:t> παρανοήσεις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/>
            <a:r>
              <a:rPr lang="el-GR" dirty="0"/>
              <a:t>Προσδοκίες.</a:t>
            </a:r>
            <a:endParaRPr lang="en-US" dirty="0"/>
          </a:p>
          <a:p>
            <a:pPr lvl="0"/>
            <a:r>
              <a:rPr lang="el-GR" dirty="0"/>
              <a:t>Λεκτική έκφραση.</a:t>
            </a:r>
            <a:endParaRPr lang="en-US" dirty="0"/>
          </a:p>
          <a:p>
            <a:pPr lvl="0"/>
            <a:r>
              <a:rPr lang="el-GR" dirty="0"/>
              <a:t>Αναπαράσταση.</a:t>
            </a:r>
            <a:endParaRPr lang="en-US" dirty="0"/>
          </a:p>
          <a:p>
            <a:pPr lvl="0"/>
            <a:r>
              <a:rPr lang="el-GR" dirty="0"/>
              <a:t>Επανάληψη.</a:t>
            </a:r>
            <a:endParaRPr lang="en-US" dirty="0"/>
          </a:p>
          <a:p>
            <a:pPr lvl="0"/>
            <a:r>
              <a:rPr lang="el-GR" dirty="0"/>
              <a:t>Ανασκόπηση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819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Εργαζόμενη </a:t>
            </a:r>
            <a:r>
              <a:rPr lang="el-GR" dirty="0" smtClean="0"/>
              <a:t>μνήμη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l-GR" dirty="0"/>
              <a:t>Σύνδεση </a:t>
            </a:r>
            <a:r>
              <a:rPr lang="el-GR" dirty="0" err="1"/>
              <a:t>προϋπαρχουσών</a:t>
            </a:r>
            <a:r>
              <a:rPr lang="el-GR" dirty="0"/>
              <a:t> και νέων πληροφοριών: Απαιτεί ταυτόχρονη ύπαρξη τους στην εργαζόμενη μνήμη. </a:t>
            </a:r>
            <a:endParaRPr lang="en-US" dirty="0"/>
          </a:p>
          <a:p>
            <a:pPr lvl="0"/>
            <a:r>
              <a:rPr lang="el-GR" dirty="0"/>
              <a:t>Εκπαιδευτικός: Υποβοηθά </a:t>
            </a:r>
            <a:r>
              <a:rPr lang="el-GR" dirty="0" err="1"/>
              <a:t>ανάσυρση</a:t>
            </a:r>
            <a:r>
              <a:rPr lang="el-GR" dirty="0"/>
              <a:t> </a:t>
            </a:r>
            <a:r>
              <a:rPr lang="el-GR" dirty="0" err="1"/>
              <a:t>προυπαρχουσών</a:t>
            </a:r>
            <a:r>
              <a:rPr lang="el-GR" dirty="0"/>
              <a:t> πληροφοριών μέσω επισήμανσης της σχέσης με τις νέες. </a:t>
            </a:r>
            <a:endParaRPr lang="en-US" dirty="0"/>
          </a:p>
          <a:p>
            <a:pPr lvl="0"/>
            <a:r>
              <a:rPr lang="el-GR" dirty="0"/>
              <a:t>Περιορισμός χώρου εργαζόμενης μνήμης (π.χ., ταυτόχρονη επιτέλεση έργων</a:t>
            </a:r>
            <a:r>
              <a:rPr lang="el-GR"/>
              <a:t>): </a:t>
            </a:r>
            <a:r>
              <a:rPr lang="el-GR" smtClean="0"/>
              <a:t>Δυσχεραίνει </a:t>
            </a:r>
            <a:r>
              <a:rPr lang="el-GR" dirty="0"/>
              <a:t>διαδικασία σύνδεσης πληροφοριών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9475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/>
              <a:t>Προϋπάρχουσες</a:t>
            </a:r>
            <a:r>
              <a:rPr lang="el-GR" dirty="0"/>
              <a:t> </a:t>
            </a:r>
            <a:r>
              <a:rPr lang="el-GR" dirty="0" smtClean="0"/>
              <a:t>γνώσεις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/>
              <a:t>Η σύνδεση τους με τις νέες πληροφορίες επιτυγχάνεται όταν είναι συναφείς με το αντικείμενο της μάθησης. </a:t>
            </a:r>
            <a:endParaRPr lang="en-US" dirty="0"/>
          </a:p>
          <a:p>
            <a:pPr lvl="0"/>
            <a:r>
              <a:rPr lang="el-GR" dirty="0"/>
              <a:t>Οι μεγάλος όγκος υποβοηθά διαδικασίες όπως η νοηματική μάθηση και η επεξεργασία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226580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ustom 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7B713C7F-58B7-4AE9-B361-B13EB9EC4C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TM03457515[[fn=View]]</Template>
  <TotalTime>128</TotalTime>
  <Words>1477</Words>
  <Application>Microsoft Office PowerPoint</Application>
  <PresentationFormat>Widescreen</PresentationFormat>
  <Paragraphs>144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Arial Narrow</vt:lpstr>
      <vt:lpstr>Calibri</vt:lpstr>
      <vt:lpstr>Wingdings 2</vt:lpstr>
      <vt:lpstr>View</vt:lpstr>
      <vt:lpstr>ΚΕΦΑΛΑΙΟ 8</vt:lpstr>
      <vt:lpstr>ΚΕΦΑΛΑΙΟ 8: Διεργασίες ανάσυρσης και αποθήκευσης της μακρόχρονης μνήμης</vt:lpstr>
      <vt:lpstr>Διεργασίες αποθήκευσης στη μακρόχρονη μνήμη</vt:lpstr>
      <vt:lpstr>Δοκιμή/Πρόβα</vt:lpstr>
      <vt:lpstr>Αποτελεσματικές διαδικασίες αποθήκευσης</vt:lpstr>
      <vt:lpstr>Τρόποι κατάκτησης της διαδικαστικής γνώσης</vt:lpstr>
      <vt:lpstr>Παράγοντες που επηρεάζουν την αποθήκευση στη μακρόχρονη μνήμη</vt:lpstr>
      <vt:lpstr>Εργαζόμενη μνήμη</vt:lpstr>
      <vt:lpstr>Προϋπάρχουσες γνώσεις</vt:lpstr>
      <vt:lpstr>Προϋπάρχουσες παρανοήσεις</vt:lpstr>
      <vt:lpstr>Προσδοκίες</vt:lpstr>
      <vt:lpstr>Λεκτικοποίηση</vt:lpstr>
      <vt:lpstr>Αναπαράσταση</vt:lpstr>
      <vt:lpstr>Επανάληψη και ανασκόπηση</vt:lpstr>
      <vt:lpstr>Ανάπτυξη της αυτοματοποίησης</vt:lpstr>
      <vt:lpstr>Διεργασίες ανάσυρσης από τη μακρόχρονη μνήμη</vt:lpstr>
      <vt:lpstr>Η σημασία του πλαισίου για την ανάσυρση</vt:lpstr>
      <vt:lpstr>Νοοκατασκευαστικές διεργασίες κατά την ανάσυρση</vt:lpstr>
      <vt:lpstr>Η δύναμη της υποβολής: Η επίδραση πληροφοριών που παρουσιάζονται σε μεταγενέστερο στάδιο</vt:lpstr>
      <vt:lpstr>Η νοοκατασκευή εντελώς καινούργιων «αναμνήσεων» κατά τη διαδικασία της ανάσυρσης</vt:lpstr>
      <vt:lpstr>Λήθη (1/2)</vt:lpstr>
      <vt:lpstr>Λήθη (2/2)</vt:lpstr>
      <vt:lpstr>Προωθώντας αποτελεσματικές διεργασίες αποθήκευσης και ανάσυρσης από τη μακρόχρονη μνήμη (1/2)</vt:lpstr>
      <vt:lpstr>Προωθώντας αποτελεσματικές διεργασίες αποθήκευσης και ανάσυρσης από τη μακρόχρονη μνήμη (2/2)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ΚΕΦΑΛΑΙΟ 1</dc:title>
  <dc:creator>Gutenberg</dc:creator>
  <cp:lastModifiedBy>Gutenberg</cp:lastModifiedBy>
  <cp:revision>22</cp:revision>
  <dcterms:created xsi:type="dcterms:W3CDTF">2020-10-05T12:40:39Z</dcterms:created>
  <dcterms:modified xsi:type="dcterms:W3CDTF">2020-10-20T11:05:48Z</dcterms:modified>
</cp:coreProperties>
</file>