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10/14/2020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4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r>
              <a:rPr lang="el-GR" dirty="0"/>
              <a:t>ΕΦΑΡΜΟΓΕΣ ΤΩΝ ΑΡΧΩΝ ΤΟΥ </a:t>
            </a:r>
            <a:r>
              <a:rPr lang="el-GR" dirty="0" smtClean="0"/>
              <a:t>ΣΥΜΠΕΡΙΦΟΡΙΣΜΟΥ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Επιπτώσεις του συμπεριφορισμού στη διδασκαλία και την αξιολόγηση της τάξης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Η μάθηση προϋποθέτει κάποια αλλαγή στη συμπεριφορά – (α) απόκτηση μίας νέας, παραγωγικής αντίδρασης, (β) μείωση της συχνότητας εκδήλωσης μίας μη παραγωγικής αντίδρασης</a:t>
            </a:r>
            <a:endParaRPr lang="en-US" dirty="0"/>
          </a:p>
          <a:p>
            <a:pPr lvl="0"/>
            <a:r>
              <a:rPr lang="el-GR" dirty="0"/>
              <a:t>Αύξηση εκούσιων συμπεριφορών όταν ακολουθούνται από ένα ή περισσότερους ενισχυτές</a:t>
            </a:r>
            <a:endParaRPr lang="en-US" dirty="0"/>
          </a:p>
          <a:p>
            <a:pPr lvl="0"/>
            <a:r>
              <a:rPr lang="el-GR" dirty="0"/>
              <a:t>Σύνθετες συμπεριφορές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σταδιακή τροποποίηση μέσα στον χρόνο μέσω διαδοχικών ενισχυτικών προσεγγίσεων</a:t>
            </a:r>
            <a:endParaRPr lang="en-US" dirty="0"/>
          </a:p>
          <a:p>
            <a:pPr lvl="0"/>
            <a:r>
              <a:rPr lang="el-GR" dirty="0"/>
              <a:t>Ακριβής αναγνώριση εκ των προτέρων των τελικών επιθυμητών αποτελεσμάτων</a:t>
            </a:r>
            <a:endParaRPr lang="en-US" dirty="0"/>
          </a:p>
          <a:p>
            <a:pPr lvl="0"/>
            <a:r>
              <a:rPr lang="el-GR" dirty="0"/>
              <a:t>Καταγραφή της προόδου των μαθητών από το βασικό επίπεδο μέχρι την επιθυμητή τελική </a:t>
            </a:r>
            <a:r>
              <a:rPr lang="el-GR" dirty="0" smtClean="0"/>
              <a:t>επίδοση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68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Εντοπίζοντας τους διδακτικούς στόχους και </a:t>
            </a:r>
            <a:r>
              <a:rPr lang="el-GR" dirty="0" smtClean="0"/>
              <a:t>σκοπούς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b="1" dirty="0"/>
              <a:t>Διδακτικοί σκοποί</a:t>
            </a:r>
            <a:r>
              <a:rPr lang="el-GR" sz="3200" dirty="0"/>
              <a:t> </a:t>
            </a:r>
            <a:r>
              <a:rPr lang="el-GR" sz="3200" dirty="0">
                <a:sym typeface="Wingdings" panose="05000000000000000000" pitchFamily="2" charset="2"/>
              </a:rPr>
              <a:t></a:t>
            </a:r>
            <a:r>
              <a:rPr lang="el-GR" sz="3200" dirty="0"/>
              <a:t> τα επιθυμητά γενικά, μακροπρόθεσμα αποτελέσματα της διδακτικής προσέγγισης</a:t>
            </a:r>
            <a:endParaRPr lang="en-US" sz="3600" dirty="0"/>
          </a:p>
          <a:p>
            <a:pPr lvl="0"/>
            <a:r>
              <a:rPr lang="el-GR" sz="3200" b="1" dirty="0"/>
              <a:t>Διδακτικοί στόχοι</a:t>
            </a:r>
            <a:r>
              <a:rPr lang="el-GR" sz="3200" dirty="0"/>
              <a:t> </a:t>
            </a:r>
            <a:r>
              <a:rPr lang="el-GR" sz="3200" dirty="0">
                <a:sym typeface="Wingdings" panose="05000000000000000000" pitchFamily="2" charset="2"/>
              </a:rPr>
              <a:t></a:t>
            </a:r>
            <a:r>
              <a:rPr lang="el-GR" sz="3200" dirty="0"/>
              <a:t> πιο ειδικά, σχεδιασμένα αποτελέσματα ενός συγκεκριμένου μαθήματος ή σχολικής μονάδας</a:t>
            </a:r>
            <a:endParaRPr lang="en-US" sz="3600" dirty="0"/>
          </a:p>
          <a:p>
            <a:pPr lvl="0"/>
            <a:r>
              <a:rPr lang="el-GR" sz="3200" b="1" dirty="0"/>
              <a:t>Πλεονεκτήματα εντοπισμού στόχων</a:t>
            </a:r>
            <a:endParaRPr lang="en-US" sz="3600" dirty="0"/>
          </a:p>
          <a:p>
            <a:pPr lvl="1"/>
            <a:r>
              <a:rPr lang="el-GR" sz="2800" dirty="0"/>
              <a:t>Καλύτερη επιλογή των μεθόδων διδασκαλίας </a:t>
            </a:r>
            <a:endParaRPr lang="en-US" sz="3200" dirty="0"/>
          </a:p>
          <a:p>
            <a:pPr lvl="1"/>
            <a:r>
              <a:rPr lang="el-GR" sz="2800" dirty="0"/>
              <a:t>Καλύτερος συντονισμός και επικοινωνία μαθητών – εκπαιδευτικών.</a:t>
            </a:r>
            <a:endParaRPr lang="en-US" sz="3200" dirty="0"/>
          </a:p>
          <a:p>
            <a:pPr lvl="1"/>
            <a:r>
              <a:rPr lang="el-GR" sz="2800" dirty="0"/>
              <a:t>Διευκόλυνση της αξιολόγησης των μαθητών και των διδακτικών προγραμμάτων</a:t>
            </a:r>
            <a:endParaRPr lang="en-US" sz="3200" dirty="0"/>
          </a:p>
          <a:p>
            <a:pPr lvl="0"/>
            <a:r>
              <a:rPr lang="el-GR" sz="3200" b="1" dirty="0" err="1"/>
              <a:t>Συμπεριφορικοί</a:t>
            </a:r>
            <a:r>
              <a:rPr lang="el-GR" sz="3200" b="1" dirty="0"/>
              <a:t> στόχοι </a:t>
            </a:r>
            <a:r>
              <a:rPr lang="el-GR" sz="3200" dirty="0"/>
              <a:t>(όροι </a:t>
            </a:r>
            <a:r>
              <a:rPr lang="el-GR" sz="3200" dirty="0" err="1"/>
              <a:t>παρατηρήσιμης</a:t>
            </a:r>
            <a:r>
              <a:rPr lang="el-GR" sz="3200" dirty="0"/>
              <a:t>, μετρήσιμης συμπεριφοράς, συνθήκες του ερεθίσματος κάτω από τις οποίες θα πρέπει να εκδηλωθεί η ζητούμενη συμπεριφορά, κριτήριο για την κριτική αξιολόγηση της επιτρεπτής επίδοσης</a:t>
            </a:r>
            <a:r>
              <a:rPr lang="el-GR" sz="3200" dirty="0" smtClean="0"/>
              <a:t>)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60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Σύγχρονες αντιλήψεις για τους διδακτικούς στόχους και </a:t>
            </a:r>
            <a:r>
              <a:rPr lang="el-GR" dirty="0" smtClean="0"/>
              <a:t>σκοπούς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Έμφαση σε ασήμαντες, απτές λεπτομέρειες, παρά σε κεντρικούς εκπαιδευτικούς σκοπούς</a:t>
            </a:r>
            <a:endParaRPr lang="en-US" dirty="0"/>
          </a:p>
          <a:p>
            <a:pPr lvl="0"/>
            <a:r>
              <a:rPr lang="el-GR" dirty="0"/>
              <a:t>Εστίαση των </a:t>
            </a:r>
            <a:r>
              <a:rPr lang="el-GR" dirty="0" err="1"/>
              <a:t>συμπεριφορικών</a:t>
            </a:r>
            <a:r>
              <a:rPr lang="el-GR" dirty="0"/>
              <a:t> στόχων σε δεξιότητες κατώτερου επιπέδου παρά σε ανώτερου επιπέδου</a:t>
            </a:r>
            <a:endParaRPr lang="en-US" dirty="0"/>
          </a:p>
          <a:p>
            <a:pPr lvl="0"/>
            <a:r>
              <a:rPr lang="el-GR" dirty="0"/>
              <a:t>Έμφαση σε συμπεριφορές που εξαρτώνται από τη γνώση γεγονότων και όχι από συμπεριφορές που αντικατοπτρίζουν σύνθετες, εξειδικευμένες μορφές σκέψης &amp; </a:t>
            </a:r>
            <a:r>
              <a:rPr lang="el-GR" dirty="0" smtClean="0"/>
              <a:t>μάθησης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2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Προγραμματισμένη διδασκαλία και διδασκαλία με τη βοήθεια ηλεκτρονικών υπολογιστών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Ενεργητική ανταπόκριση</a:t>
            </a:r>
            <a:endParaRPr lang="en-US" dirty="0"/>
          </a:p>
          <a:p>
            <a:pPr lvl="0"/>
            <a:r>
              <a:rPr lang="el-GR" dirty="0"/>
              <a:t>Τροποποίηση της συμπεριφοράς</a:t>
            </a:r>
            <a:endParaRPr lang="en-US" dirty="0"/>
          </a:p>
          <a:p>
            <a:pPr lvl="0"/>
            <a:r>
              <a:rPr lang="el-GR" dirty="0"/>
              <a:t>Άμεση ενίσχυση</a:t>
            </a:r>
            <a:endParaRPr lang="en-US" dirty="0"/>
          </a:p>
          <a:p>
            <a:pPr lvl="0"/>
            <a:r>
              <a:rPr lang="el-GR" dirty="0" err="1" smtClean="0"/>
              <a:t>Ιδιορρυθμός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1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Μάθηση κατάκτησης της </a:t>
            </a:r>
            <a:r>
              <a:rPr lang="el-GR" dirty="0" smtClean="0"/>
              <a:t>γνώσης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Μικρές, διακριτές ενότητες. </a:t>
            </a:r>
            <a:endParaRPr lang="en-US" dirty="0"/>
          </a:p>
          <a:p>
            <a:pPr lvl="0"/>
            <a:r>
              <a:rPr lang="el-GR" dirty="0"/>
              <a:t>Μια λογική ακολουθία - Ανάλυση έργου </a:t>
            </a:r>
            <a:endParaRPr lang="en-US" dirty="0"/>
          </a:p>
          <a:p>
            <a:pPr lvl="0"/>
            <a:r>
              <a:rPr lang="el-GR" dirty="0"/>
              <a:t>Επίδειξη της μάθησης κατάκτησης της γνώσης με την ολοκλήρωση κάθε ενότητας. </a:t>
            </a:r>
            <a:endParaRPr lang="en-US" dirty="0"/>
          </a:p>
          <a:p>
            <a:pPr lvl="0"/>
            <a:r>
              <a:rPr lang="el-GR" dirty="0"/>
              <a:t>Ένα απτό, συγκεκριμένο κριτήριο για την κατάκτηση των γνώσεων κάθε ενότητας. </a:t>
            </a:r>
            <a:endParaRPr lang="en-US" dirty="0"/>
          </a:p>
          <a:p>
            <a:pPr lvl="0"/>
            <a:r>
              <a:rPr lang="el-GR" dirty="0"/>
              <a:t>Επιπρόσθετες, διορθωτικές δραστηριότητες για τους μαθητές που χρειάζονται επιπλέον βοήθεια ή εξάσκηση. </a:t>
            </a:r>
            <a:endParaRPr lang="en-US" dirty="0"/>
          </a:p>
          <a:p>
            <a:pPr lvl="0"/>
            <a:r>
              <a:rPr lang="el-GR" dirty="0"/>
              <a:t>Εξατομικευμένο σύστημα διδασκαλίας (διδακτικό σχήμα </a:t>
            </a:r>
            <a:r>
              <a:rPr lang="en-US" dirty="0"/>
              <a:t>Keller</a:t>
            </a:r>
            <a:r>
              <a:rPr lang="el-GR" dirty="0"/>
              <a:t>): έμφαση στην ατομική μελέτη, εξετάσεις ενότητας, συμπληρωματικές διδακτικές τεχνικές, χρήση </a:t>
            </a:r>
            <a:r>
              <a:rPr lang="el-GR" dirty="0" smtClean="0"/>
              <a:t>επιτηρητών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4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Πρακτικές σχολικής αξιολόγησης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l-GR" dirty="0"/>
              <a:t>Διαμορφωτική αξιολόγηση </a:t>
            </a:r>
            <a:endParaRPr lang="en-US" dirty="0"/>
          </a:p>
          <a:p>
            <a:pPr lvl="0"/>
            <a:r>
              <a:rPr lang="el-GR" dirty="0"/>
              <a:t>Αθροιστική αξιολόγηση </a:t>
            </a:r>
            <a:endParaRPr lang="en-US" dirty="0"/>
          </a:p>
          <a:p>
            <a:pPr lvl="0"/>
            <a:r>
              <a:rPr lang="el-GR" dirty="0"/>
              <a:t>Εξετάσεις υψηλού </a:t>
            </a:r>
            <a:r>
              <a:rPr lang="el-GR" dirty="0" err="1"/>
              <a:t>διακυβεύματος</a:t>
            </a:r>
            <a:r>
              <a:rPr lang="el-GR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62063" y="2624550"/>
            <a:ext cx="4479925" cy="275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Πότε οι συμπεριφοριστικές προσεγγίσεις είναι περισσότερο χρήσιμες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Συχνές επιτυχίες &amp; ενισχυτικές εμπειρίες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ωφέλιμες σε μαθητές που έχουν βιώσει περισσότερες αποτυχίες παρά επιτυχίες στο σχολικό περιβάλλον</a:t>
            </a:r>
            <a:endParaRPr lang="en-US" dirty="0"/>
          </a:p>
          <a:p>
            <a:pPr lvl="0"/>
            <a:r>
              <a:rPr lang="el-GR" dirty="0"/>
              <a:t>Εξωτερικοί ενισχυτές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μαθητές με απουσία κινήτρων για συμμετοχή </a:t>
            </a:r>
            <a:endParaRPr lang="en-US" dirty="0"/>
          </a:p>
          <a:p>
            <a:pPr lvl="0"/>
            <a:r>
              <a:rPr lang="el-GR" dirty="0"/>
              <a:t>Μαθητές με χρόνιο </a:t>
            </a:r>
            <a:r>
              <a:rPr lang="el-GR" dirty="0" smtClean="0"/>
              <a:t>άγχος</a:t>
            </a:r>
          </a:p>
          <a:p>
            <a:pPr lvl="1"/>
            <a:r>
              <a:rPr lang="el-GR" dirty="0" smtClean="0"/>
              <a:t>ξεκαθάρισμα </a:t>
            </a:r>
            <a:r>
              <a:rPr lang="el-GR" dirty="0"/>
              <a:t>των συμπεριφορών που αποφέρουν </a:t>
            </a:r>
            <a:r>
              <a:rPr lang="el-GR" dirty="0" smtClean="0"/>
              <a:t>ενίσχυση,</a:t>
            </a:r>
          </a:p>
          <a:p>
            <a:pPr lvl="1"/>
            <a:r>
              <a:rPr lang="el-GR" dirty="0" smtClean="0"/>
              <a:t>προσδιορισμός </a:t>
            </a:r>
            <a:r>
              <a:rPr lang="el-GR" dirty="0"/>
              <a:t>των  επιθυμητών </a:t>
            </a:r>
            <a:r>
              <a:rPr lang="el-GR" dirty="0" smtClean="0"/>
              <a:t>συμπεριφορών,</a:t>
            </a:r>
          </a:p>
          <a:p>
            <a:pPr lvl="1"/>
            <a:r>
              <a:rPr lang="el-GR" dirty="0" smtClean="0"/>
              <a:t>συχνή </a:t>
            </a:r>
            <a:r>
              <a:rPr lang="el-GR" dirty="0"/>
              <a:t>θετική ανατροφοδότηση &amp; εμπειρίες </a:t>
            </a:r>
            <a:r>
              <a:rPr lang="el-GR" dirty="0" smtClean="0"/>
              <a:t>επίτευξης</a:t>
            </a:r>
            <a:endParaRPr lang="en-US" dirty="0"/>
          </a:p>
          <a:p>
            <a:pPr lvl="0"/>
            <a:r>
              <a:rPr lang="el-GR" dirty="0"/>
              <a:t>Περιπτώσεις ανθρώπων όπου δεν λειτουργεί τίποτε άλλο.</a:t>
            </a:r>
            <a:endParaRPr lang="en-US" dirty="0"/>
          </a:p>
          <a:p>
            <a:pPr lvl="0"/>
            <a:r>
              <a:rPr lang="el-GR" dirty="0"/>
              <a:t>Δεν ταιριάζουν σε καλούς μαθητές &amp; σε σχολικές τάξεις με </a:t>
            </a:r>
            <a:r>
              <a:rPr lang="el-GR" dirty="0" smtClean="0"/>
              <a:t>εφήβους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84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Καλλιεργώντας παραγωγικό κλίμα στην τάξη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988190"/>
            <a:ext cx="9692640" cy="4636545"/>
          </a:xfrm>
        </p:spPr>
        <p:txBody>
          <a:bodyPr>
            <a:normAutofit fontScale="92500"/>
          </a:bodyPr>
          <a:lstStyle/>
          <a:p>
            <a:pPr lvl="0"/>
            <a:r>
              <a:rPr lang="el-GR" dirty="0"/>
              <a:t>Τα σχολικά καθήκοντα να προκαλούν ευχάριστα συναισθήματα </a:t>
            </a:r>
            <a:endParaRPr lang="en-US" dirty="0"/>
          </a:p>
          <a:p>
            <a:pPr lvl="0"/>
            <a:r>
              <a:rPr lang="el-GR" dirty="0"/>
              <a:t>Ορισμένες δραστηριότητες της τάξης (π.χ., δύσκολη ύλη) πιθανό να συνδεθούν με δυσάρεστα επακόλουθα (αποτυχία, δυσαρέσκεια)</a:t>
            </a:r>
            <a:endParaRPr lang="en-US" dirty="0"/>
          </a:p>
          <a:p>
            <a:pPr lvl="0"/>
            <a:r>
              <a:rPr lang="el-GR" dirty="0"/>
              <a:t>Γνώσεις, δεξιότητες &amp; γνωστική ωριμότητα των μαθητών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σχεδιασμός δραστηριοτήτων </a:t>
            </a:r>
            <a:endParaRPr lang="en-US" dirty="0"/>
          </a:p>
          <a:p>
            <a:pPr lvl="0"/>
            <a:r>
              <a:rPr lang="el-GR" dirty="0"/>
              <a:t>Οι μαθητές να έρχονται αντιμέτωποι με την αποτυχία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Μύθοι και παρανοήσεις γύρω από την ενίσχυση και την </a:t>
            </a:r>
            <a:r>
              <a:rPr lang="el-GR" dirty="0" smtClean="0"/>
              <a:t>τιμωρία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l-GR" sz="2800" dirty="0"/>
              <a:t>Η ενίσχυση είναι δωροδοκία.</a:t>
            </a:r>
            <a:endParaRPr lang="en-US" sz="3200" dirty="0"/>
          </a:p>
          <a:p>
            <a:pPr lvl="1"/>
            <a:r>
              <a:rPr lang="el-GR" sz="2800" dirty="0"/>
              <a:t>Η ενίσχυση οδηγεί στην εξάρτηση από απτές, εξωτερικές ανταμοιβές κάποιας σωστής συμπεριφοράς</a:t>
            </a:r>
            <a:endParaRPr lang="en-US" sz="3200" dirty="0"/>
          </a:p>
          <a:p>
            <a:pPr lvl="1"/>
            <a:r>
              <a:rPr lang="el-GR" sz="2800" dirty="0"/>
              <a:t>Η ενίσχυση ενός μαθητή επειδή υπήρξε καλός διδάσκει τους άλλους να είναι κακοί</a:t>
            </a:r>
            <a:endParaRPr lang="en-US" sz="3200" dirty="0"/>
          </a:p>
          <a:p>
            <a:pPr lvl="1"/>
            <a:r>
              <a:rPr lang="el-GR" sz="2800" dirty="0"/>
              <a:t>Η τιμωρία μειώνει την </a:t>
            </a:r>
            <a:r>
              <a:rPr lang="el-GR" sz="2800" dirty="0" err="1"/>
              <a:t>αυτο</a:t>
            </a:r>
            <a:r>
              <a:rPr lang="el-GR" sz="2800" dirty="0"/>
              <a:t>-εκτίμηση</a:t>
            </a:r>
            <a:endParaRPr lang="en-US" sz="3200" dirty="0"/>
          </a:p>
          <a:p>
            <a:pPr lvl="1"/>
            <a:r>
              <a:rPr lang="el-GR" sz="2800" dirty="0"/>
              <a:t>Η εξάλειψη μιας προβληματικής συμπεριφοράς δεν εξαλείφει την υποκείμενη αιτία της συμπεριφοράς </a:t>
            </a:r>
            <a:r>
              <a:rPr lang="el-GR" sz="2800" dirty="0" smtClean="0"/>
              <a:t>αυτής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Βάσιμοι </a:t>
            </a:r>
            <a:r>
              <a:rPr lang="el-GR" dirty="0" smtClean="0"/>
              <a:t>προβληματισμοί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72751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Η ενθάρρυνση των παραγωγικών συμπεριφορών αποκλειστικά μέσω της ενίσχυσης αγνοεί τους γνωστικούς παράγοντες που εμπλέκονται στη μαθησιακή διαδικασία</a:t>
            </a:r>
            <a:endParaRPr lang="en-US" dirty="0"/>
          </a:p>
          <a:p>
            <a:pPr lvl="0"/>
            <a:r>
              <a:rPr lang="el-GR" dirty="0"/>
              <a:t>Η ενίσχυση κάποιων συμπεριφορών μπορεί να επηρεάσει τη μέγιστη μάθηση και επίδοση με το πέρασμα του χρόνου</a:t>
            </a:r>
            <a:endParaRPr lang="en-US" dirty="0"/>
          </a:p>
          <a:p>
            <a:pPr lvl="0"/>
            <a:r>
              <a:rPr lang="el-GR" dirty="0"/>
              <a:t>Η εξωγενής ενίσχυση μιας προσωπικά ευχάριστης συμπεριφοράς ενδέχεται να οδηγήσει σε μείωση των ενδογενώς ενισχυτικών της ιδιοτήτων</a:t>
            </a:r>
            <a:endParaRPr lang="en-US" dirty="0"/>
          </a:p>
          <a:p>
            <a:pPr lvl="0"/>
            <a:r>
              <a:rPr lang="el-GR" dirty="0"/>
              <a:t>Μία τιμωρούμενη συμπεριφορά δεν ξεχνιέται και μπορεί να επανέλθει</a:t>
            </a:r>
            <a:endParaRPr lang="en-US" dirty="0"/>
          </a:p>
          <a:p>
            <a:pPr lvl="0"/>
            <a:r>
              <a:rPr lang="el-GR" dirty="0"/>
              <a:t>Η τιμωρία μπορεί να έχει αρνητικές παρενέργειες</a:t>
            </a:r>
            <a:endParaRPr lang="en-US" dirty="0"/>
          </a:p>
          <a:p>
            <a:pPr lvl="0"/>
            <a:r>
              <a:rPr lang="el-GR" dirty="0"/>
              <a:t>Η βελτίωση μιας συμπεριφοράς σε ένα πλαίσιο μπορεί να οδηγήσει στην αύξηση των προβλημάτων της συμπεριφοράς σε κάποιο </a:t>
            </a:r>
            <a:r>
              <a:rPr lang="el-GR" dirty="0" smtClean="0"/>
              <a:t>άλλο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3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Χρησιμοποιώντας ενίσχυση για την αύξηση των παραγωγικών </a:t>
            </a:r>
            <a:r>
              <a:rPr lang="el-GR" dirty="0" smtClean="0"/>
              <a:t>συμπεριφορών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87058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el-GR" dirty="0"/>
              <a:t>Προσδιορισμός των επιθυμητών συμπεριφορών εκ των προτέρων</a:t>
            </a:r>
            <a:endParaRPr lang="en-US" dirty="0"/>
          </a:p>
          <a:p>
            <a:pPr lvl="0"/>
            <a:r>
              <a:rPr lang="el-GR" dirty="0"/>
              <a:t>Εντοπισμός συνεπειών που ενισχύουν πραγματικά κάθε μαθητή.</a:t>
            </a:r>
            <a:endParaRPr lang="en-US" dirty="0"/>
          </a:p>
          <a:p>
            <a:pPr lvl="0"/>
            <a:r>
              <a:rPr lang="el-GR" dirty="0"/>
              <a:t>Διαβεβαίωση ότι οι μαθητές θα κερδίσουν περισσότερα από όσα θα χάσουν αλλάζοντας τη συμπεριφορά τους</a:t>
            </a:r>
            <a:endParaRPr lang="en-US" dirty="0"/>
          </a:p>
          <a:p>
            <a:pPr lvl="0"/>
            <a:r>
              <a:rPr lang="el-GR" dirty="0"/>
              <a:t>Περιγραφή με έκδηλο τρόπο της συνάφειας αντίδρασης-επακόλουθου (συμβόλαιο συμπεριφοράς).</a:t>
            </a:r>
            <a:endParaRPr lang="en-US" dirty="0"/>
          </a:p>
          <a:p>
            <a:pPr lvl="0"/>
            <a:r>
              <a:rPr lang="el-GR" dirty="0"/>
              <a:t>Σταθερή χορήγηση της ενίσχυσης</a:t>
            </a:r>
            <a:endParaRPr lang="en-US" dirty="0"/>
          </a:p>
          <a:p>
            <a:pPr lvl="0"/>
            <a:r>
              <a:rPr lang="el-GR" dirty="0"/>
              <a:t>Βαθμιαία διαμόρφωση των σύνθετων συμπεριφορών.</a:t>
            </a:r>
            <a:endParaRPr lang="en-US" dirty="0"/>
          </a:p>
          <a:p>
            <a:pPr lvl="0"/>
            <a:r>
              <a:rPr lang="el-GR" dirty="0"/>
              <a:t>Στην περίπτωση παροχής δημόσιας ενίσχυσης, διαβεβαίωση ότι όλοι οι μαθητές μπορούν να την κερδίσουν</a:t>
            </a:r>
            <a:endParaRPr lang="en-US" dirty="0"/>
          </a:p>
          <a:p>
            <a:pPr lvl="0"/>
            <a:r>
              <a:rPr lang="el-GR" dirty="0"/>
              <a:t>Καταγραφή της προόδου με αντικειμενικά κριτήρια</a:t>
            </a:r>
            <a:endParaRPr lang="en-US" dirty="0"/>
          </a:p>
          <a:p>
            <a:pPr lvl="0"/>
            <a:r>
              <a:rPr lang="el-GR" dirty="0"/>
              <a:t>Καλλιέργεια της ικανότητας καθυστέρησης της ικανοποίησης</a:t>
            </a:r>
            <a:endParaRPr lang="en-US" dirty="0"/>
          </a:p>
          <a:p>
            <a:pPr lvl="0"/>
            <a:r>
              <a:rPr lang="el-GR" dirty="0"/>
              <a:t>Κατά την απόκτηση μόνιμων χαρακτηριστικών της τελικής συμπεριφοράς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σταδιακή αποδέσμευση των μαθητών από εξωγενείς </a:t>
            </a:r>
            <a:r>
              <a:rPr lang="el-GR" dirty="0" smtClean="0"/>
              <a:t>ενισχυτές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3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Στρατηγικές μείωσης ανεπιθύμητων συμπεριφορών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dirty="0" smtClean="0"/>
              <a:t>Απόσβεση </a:t>
            </a:r>
            <a:r>
              <a:rPr lang="el-GR" dirty="0"/>
              <a:t>αντιδράσεων (η ανεπιθύμητη αντίδραση δεν θα οδηγήσει ξανά στην </a:t>
            </a:r>
            <a:r>
              <a:rPr lang="el-GR" dirty="0" smtClean="0"/>
              <a:t>ενίσχυση)</a:t>
            </a:r>
          </a:p>
          <a:p>
            <a:pPr lvl="1"/>
            <a:r>
              <a:rPr lang="el-GR" dirty="0" smtClean="0"/>
              <a:t>αδύνατο </a:t>
            </a:r>
            <a:r>
              <a:rPr lang="el-GR" dirty="0"/>
              <a:t>να προσδιοριστεί το συγκεκριμένο επακόλουθο ενίσχυσης μιας αντίδρασης, συντήρηση μίας αντίδρασης από πολλούς ενισχυτές, ένταση απόσβεσης, επανεμφάνιση συμπεριφορών που έχουν εξαλειφθεί, ανθεκτικότητα ορισμένων αντιδράσεων </a:t>
            </a:r>
            <a:endParaRPr lang="el-GR" dirty="0" smtClean="0"/>
          </a:p>
          <a:p>
            <a:r>
              <a:rPr lang="el-GR" dirty="0" smtClean="0"/>
              <a:t>Μη </a:t>
            </a:r>
            <a:r>
              <a:rPr lang="el-GR" dirty="0"/>
              <a:t>εξαρτώμενη ενίσχυση (παρουσίαση επιθυμητών επακόλουθων με μη εξαρτώμενο </a:t>
            </a:r>
            <a:r>
              <a:rPr lang="el-GR" dirty="0" smtClean="0"/>
              <a:t>τρόπο)</a:t>
            </a:r>
          </a:p>
          <a:p>
            <a:pPr lvl="1"/>
            <a:r>
              <a:rPr lang="el-GR" dirty="0" smtClean="0"/>
              <a:t>εκμάθηση </a:t>
            </a:r>
            <a:r>
              <a:rPr lang="el-GR" dirty="0"/>
              <a:t>όχι πάντα επιθυμητών συμπεριφορών στη θέση αντιπαραγωγικών, δεισιδαιμονική συμπεριφορά.</a:t>
            </a:r>
          </a:p>
          <a:p>
            <a:r>
              <a:rPr lang="el-GR" dirty="0" smtClean="0"/>
              <a:t>Ενισχύοντας </a:t>
            </a:r>
            <a:r>
              <a:rPr lang="el-GR" dirty="0"/>
              <a:t>άλλες συμπεριφορές (εντοπισμός &amp; ενίσχυση αλλότριων </a:t>
            </a:r>
            <a:r>
              <a:rPr lang="el-GR" dirty="0" smtClean="0"/>
              <a:t>συμπεριφορών)</a:t>
            </a:r>
          </a:p>
          <a:p>
            <a:pPr lvl="1"/>
            <a:r>
              <a:rPr lang="el-GR" dirty="0" smtClean="0"/>
              <a:t>άλλες </a:t>
            </a:r>
            <a:r>
              <a:rPr lang="el-GR" dirty="0"/>
              <a:t>ανεπιθύμητες συμπεριφορές για ενίσχυση, ασύμβατες συμπεριφορές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9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Κάνοντας χρήση της </a:t>
            </a:r>
            <a:r>
              <a:rPr lang="el-GR" dirty="0" smtClean="0"/>
              <a:t>τιμωρίας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dirty="0"/>
              <a:t>«Τιμωρία» που τιμωρεί αληθινά, χωρίς να είναι υπερβολικά αυστηρή</a:t>
            </a:r>
            <a:endParaRPr lang="en-US" dirty="0"/>
          </a:p>
          <a:p>
            <a:pPr lvl="0"/>
            <a:r>
              <a:rPr lang="el-GR" dirty="0"/>
              <a:t>Έγκαιρη προειδοποίηση για το ποιες είναι ακριβώς οι συμπεριφορές που τιμωρούνται</a:t>
            </a:r>
            <a:endParaRPr lang="en-US" dirty="0"/>
          </a:p>
          <a:p>
            <a:pPr lvl="0"/>
            <a:r>
              <a:rPr lang="el-GR" dirty="0"/>
              <a:t>Περιγραφή των μη αποδεκτών συμπεριφορών με ξεκάθαρο τρόπο</a:t>
            </a:r>
            <a:endParaRPr lang="en-US" dirty="0"/>
          </a:p>
          <a:p>
            <a:pPr lvl="0"/>
            <a:r>
              <a:rPr lang="el-GR" dirty="0"/>
              <a:t>Εφαρμογή της τιμωρίας αμέσως μετά τη μη αποδεκτή συμπεριφορά</a:t>
            </a:r>
            <a:endParaRPr lang="en-US" dirty="0"/>
          </a:p>
          <a:p>
            <a:pPr lvl="0"/>
            <a:r>
              <a:rPr lang="el-GR" dirty="0"/>
              <a:t>Εφαρμογή της τιμωρίας στο πλαίσιο ενός φιλικού, υποστηρικτικού περιβάλλοντος</a:t>
            </a:r>
            <a:endParaRPr lang="en-US" dirty="0"/>
          </a:p>
          <a:p>
            <a:pPr lvl="0"/>
            <a:r>
              <a:rPr lang="el-GR" dirty="0"/>
              <a:t>Εξήγηση γιατί μια συμπεριφορά δεν είναι αποδεκτή</a:t>
            </a:r>
            <a:endParaRPr lang="en-US" dirty="0"/>
          </a:p>
          <a:p>
            <a:pPr lvl="0"/>
            <a:r>
              <a:rPr lang="el-GR" dirty="0"/>
              <a:t>Συνέπεια στην εφαρμογή της τιμωρίας για την ανάρμοστη συμπεριφορά.</a:t>
            </a:r>
            <a:endParaRPr lang="en-US" dirty="0"/>
          </a:p>
          <a:p>
            <a:pPr lvl="0"/>
            <a:r>
              <a:rPr lang="el-GR" dirty="0"/>
              <a:t>Τροποποίηση περιβάλλοντος για την ελαχιστοποίηση εμφάνισης ανεπιθύμητων συμπεριφορών</a:t>
            </a:r>
            <a:endParaRPr lang="en-US" dirty="0"/>
          </a:p>
          <a:p>
            <a:pPr lvl="0"/>
            <a:r>
              <a:rPr lang="el-GR" dirty="0"/>
              <a:t>Διδασκαλία και ενίσχυση καταλληλότερων </a:t>
            </a:r>
            <a:r>
              <a:rPr lang="el-GR" dirty="0" smtClean="0"/>
              <a:t>συμπεριφορών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15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Εφαρμοσμένη ανάλυση συμπεριφοράς (ΕΑΣ)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937126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l-GR" dirty="0"/>
              <a:t>Καθορισμένος &amp; μετρήσιμος τρόπος αναγνώρισης συμπεριφορών που αποτελούν επίκεντρο παρέμβασης</a:t>
            </a:r>
            <a:endParaRPr lang="en-US" dirty="0"/>
          </a:p>
          <a:p>
            <a:pPr lvl="0"/>
            <a:r>
              <a:rPr lang="el-GR" dirty="0"/>
              <a:t>Μέτρηση συμπεριφορών-στόχων πριν και κατά τη διάρκεια της παρέμβασης</a:t>
            </a:r>
            <a:endParaRPr lang="en-US" dirty="0"/>
          </a:p>
          <a:p>
            <a:pPr lvl="0"/>
            <a:r>
              <a:rPr lang="el-GR" dirty="0"/>
              <a:t>Αναγνώριση &amp; καταγραφή περιβαλλοντικών συνθηκών που ενισχύουν προβλήματα συμπεριφοράς (</a:t>
            </a:r>
            <a:r>
              <a:rPr lang="el-GR" dirty="0" err="1"/>
              <a:t>προγενόμενα</a:t>
            </a:r>
            <a:r>
              <a:rPr lang="el-GR" dirty="0"/>
              <a:t>, συμπεριφορές, επακόλουθα)</a:t>
            </a:r>
            <a:endParaRPr lang="en-US" dirty="0"/>
          </a:p>
          <a:p>
            <a:pPr lvl="0"/>
            <a:r>
              <a:rPr lang="el-GR" dirty="0"/>
              <a:t>Το παρεμβατικό ή το θεραπευτικό σχέδιο που αναπτύσσεται και εφαρμόζεται είναι κάθε φορά συγκεκριμένο</a:t>
            </a:r>
            <a:endParaRPr lang="en-US" dirty="0"/>
          </a:p>
          <a:p>
            <a:pPr lvl="0"/>
            <a:r>
              <a:rPr lang="el-GR" dirty="0"/>
              <a:t>Διαρκής έλεγχος της αποτελεσματικότητας της παρέμβασης &amp; τροποποίηση όποτε κρίνεται αναγκαίο</a:t>
            </a:r>
            <a:endParaRPr lang="en-US" dirty="0"/>
          </a:p>
          <a:p>
            <a:pPr lvl="0"/>
            <a:r>
              <a:rPr lang="el-GR" dirty="0"/>
              <a:t>Λήψη των κατάλληλων μέτρων προκειμένου να ευνοηθεί η γενίκευση των νέων επίκτητων συμπεριφορών</a:t>
            </a:r>
            <a:endParaRPr lang="en-US" dirty="0"/>
          </a:p>
          <a:p>
            <a:pPr lvl="0"/>
            <a:r>
              <a:rPr lang="el-GR" dirty="0"/>
              <a:t>Σταδιακή κατάργηση της παρέμβασης μετά την παρουσίαση της επιθυμητής </a:t>
            </a:r>
            <a:r>
              <a:rPr lang="el-GR" dirty="0" smtClean="0"/>
              <a:t>συμπεριφοράς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Χρησιμοποιώντας εφαρμοσμένη ανάλυση συμπεριφοράς σε μεγάλες </a:t>
            </a:r>
            <a:r>
              <a:rPr lang="el-GR" dirty="0" smtClean="0"/>
              <a:t>ομάδες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Χρήση στρατηγικών ομαδικών συνεπειών (παιχνίδι καλής συμπεριφοράς, ομαδική επιβράβευση, παράγοντες επιτυχίας: πίεση από τους συνομηλίκους &amp; κοινωνική ενίσχυση)</a:t>
            </a:r>
            <a:endParaRPr lang="en-US" dirty="0"/>
          </a:p>
          <a:p>
            <a:pPr lvl="0"/>
            <a:r>
              <a:rPr lang="el-GR" dirty="0"/>
              <a:t>Σύστημα ανταλλάξιμων αμοιβών (π.χ., ψεύτικα χρήματα, πόντοι, σταυροί σε πίνακα, εφεδρικοί ενισχυτές)</a:t>
            </a:r>
            <a:endParaRPr lang="en-US" dirty="0"/>
          </a:p>
          <a:p>
            <a:pPr lvl="0"/>
            <a:r>
              <a:rPr lang="el-GR" dirty="0"/>
              <a:t>Υποστήριξη θετικής συμπεριφοράς στο σχολείο (επακριβής ορισμός &amp; διδασκαλία των κατάλληλων συμπεριφορών, σχεδιασμός ενός προγράμματος σπουδών, παροχή ελευθερίας επιλογών, συχνή ενίσχυση, παροχή πολλαπλών επιπέδων υποστήριξης, συνεχής παρακολούθηση της αποτελεσματικότητας του προγράμματος) </a:t>
            </a:r>
            <a:endParaRPr lang="en-US" dirty="0"/>
          </a:p>
          <a:p>
            <a:pPr lvl="0"/>
            <a:r>
              <a:rPr lang="el-GR" dirty="0"/>
              <a:t>Προσθέτοντας ένα γνωστικό στοιχείο στην εφαρμοσμένη ανάλυση συμπεριφοράς (γνωστική τροποποίηση συμπεριφοράς, μίμηση επιθυμητής συμπεριφοράς, καθοδήγηση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1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82</TotalTime>
  <Words>1100</Words>
  <Application>Microsoft Office PowerPoint</Application>
  <PresentationFormat>Widescreen</PresentationFormat>
  <Paragraphs>119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Calibri</vt:lpstr>
      <vt:lpstr>Wingdings</vt:lpstr>
      <vt:lpstr>Wingdings 2</vt:lpstr>
      <vt:lpstr>View</vt:lpstr>
      <vt:lpstr>ΚΕΦΑΛΑΙΟ 4</vt:lpstr>
      <vt:lpstr>Καλλιεργώντας παραγωγικό κλίμα στην τάξη</vt:lpstr>
      <vt:lpstr>Μύθοι και παρανοήσεις γύρω από την ενίσχυση και την τιμωρία</vt:lpstr>
      <vt:lpstr>Βάσιμοι προβληματισμοί</vt:lpstr>
      <vt:lpstr>Χρησιμοποιώντας ενίσχυση για την αύξηση των παραγωγικών συμπεριφορών</vt:lpstr>
      <vt:lpstr>Στρατηγικές μείωσης ανεπιθύμητων συμπεριφορών </vt:lpstr>
      <vt:lpstr>Κάνοντας χρήση της τιμωρίας</vt:lpstr>
      <vt:lpstr>Εφαρμοσμένη ανάλυση συμπεριφοράς (ΕΑΣ)</vt:lpstr>
      <vt:lpstr>Χρησιμοποιώντας εφαρμοσμένη ανάλυση συμπεριφοράς σε μεγάλες ομάδες</vt:lpstr>
      <vt:lpstr>Επιπτώσεις του συμπεριφορισμού στη διδασκαλία και την αξιολόγηση της τάξης </vt:lpstr>
      <vt:lpstr>Εντοπίζοντας τους διδακτικούς στόχους και σκοπούς</vt:lpstr>
      <vt:lpstr>Σύγχρονες αντιλήψεις για τους διδακτικούς στόχους και σκοπούς</vt:lpstr>
      <vt:lpstr>Προγραμματισμένη διδασκαλία και διδασκαλία με τη βοήθεια ηλεκτρονικών υπολογιστών </vt:lpstr>
      <vt:lpstr>Μάθηση κατάκτησης της γνώσης</vt:lpstr>
      <vt:lpstr>Πρακτικές σχολικής αξιολόγησης (1)</vt:lpstr>
      <vt:lpstr>Πότε οι συμπεριφοριστικές προσεγγίσεις είναι περισσότερο χρήσιμες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13</cp:revision>
  <dcterms:created xsi:type="dcterms:W3CDTF">2020-10-05T12:40:39Z</dcterms:created>
  <dcterms:modified xsi:type="dcterms:W3CDTF">2020-10-14T08:14:42Z</dcterms:modified>
</cp:coreProperties>
</file>