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055" r:id="rId1"/>
  </p:sldMasterIdLst>
  <p:notesMasterIdLst>
    <p:notesMasterId r:id="rId2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4" autoAdjust="0"/>
    <p:restoredTop sz="94660"/>
  </p:normalViewPr>
  <p:slideViewPr>
    <p:cSldViewPr snapToGrid="0">
      <p:cViewPr varScale="1">
        <p:scale>
          <a:sx n="123" d="100"/>
          <a:sy n="123" d="100"/>
        </p:scale>
        <p:origin x="32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47F7D6-77F9-4C9D-9C56-85BBF6181751}" type="datetimeFigureOut">
              <a:rPr lang="en-US" smtClean="0"/>
              <a:t>10/20/2020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38095B-18BA-4495-9D1F-E1EB17276E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57589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1872" y="758952"/>
            <a:ext cx="9418320" cy="4041648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720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1872" y="4800600"/>
            <a:ext cx="9418320" cy="1691640"/>
          </a:xfrm>
        </p:spPr>
        <p:txBody>
          <a:bodyPr>
            <a:normAutofit/>
          </a:bodyPr>
          <a:lstStyle>
            <a:lvl1pPr marL="0" indent="0" algn="l">
              <a:buNone/>
              <a:defRPr sz="2200" spc="30" baseline="0">
                <a:solidFill>
                  <a:schemeClr val="tx1">
                    <a:lumMod val="75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1CEDD-C201-4363-8ECA-182E6CA73CAA}" type="datetime1">
              <a:rPr lang="en-US" smtClean="0"/>
              <a:t>10/20/2020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684389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E70CB-3E97-4C36-8835-940DE58C296C}" type="datetime1">
              <a:rPr lang="en-US" smtClean="0"/>
              <a:t>10/20/2020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1014060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48700" y="381000"/>
            <a:ext cx="2476500" cy="58975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381000"/>
            <a:ext cx="7734300" cy="5897562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1D740-BEB9-4581-877B-F700804ED16C}" type="datetime1">
              <a:rPr lang="en-US" smtClean="0"/>
              <a:t>10/20/2020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7865764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50000"/>
              </a:lnSpc>
              <a:defRPr sz="3000"/>
            </a:lvl1pPr>
            <a:lvl2pPr>
              <a:lnSpc>
                <a:spcPct val="150000"/>
              </a:lnSpc>
              <a:defRPr sz="2600"/>
            </a:lvl2pPr>
            <a:lvl3pPr>
              <a:lnSpc>
                <a:spcPct val="150000"/>
              </a:lnSpc>
              <a:defRPr sz="2200"/>
            </a:lvl3pPr>
            <a:lvl4pPr>
              <a:lnSpc>
                <a:spcPct val="150000"/>
              </a:lnSpc>
              <a:defRPr sz="1800"/>
            </a:lvl4pPr>
            <a:lvl5pPr>
              <a:lnSpc>
                <a:spcPct val="150000"/>
              </a:lnSpc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54E7D-25E7-44AB-8290-0D323D22A2F3}" type="datetime1">
              <a:rPr lang="en-US" smtClean="0"/>
              <a:t>10/20/2020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5874792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1872" y="758952"/>
            <a:ext cx="9418320" cy="4041648"/>
          </a:xfrm>
        </p:spPr>
        <p:txBody>
          <a:bodyPr anchor="b">
            <a:normAutofit/>
          </a:bodyPr>
          <a:lstStyle>
            <a:lvl1pPr>
              <a:lnSpc>
                <a:spcPct val="85000"/>
              </a:lnSpc>
              <a:defRPr sz="7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4800600"/>
            <a:ext cx="9418320" cy="1691640"/>
          </a:xfrm>
        </p:spPr>
        <p:txBody>
          <a:bodyPr anchor="t">
            <a:normAutofit/>
          </a:bodyPr>
          <a:lstStyle>
            <a:lvl1pPr marL="0" indent="0">
              <a:buNone/>
              <a:defRPr sz="2200" spc="3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C1A70-BB39-4AED-8F54-5E173DA0D80D}" type="datetime1">
              <a:rPr lang="en-US" smtClean="0"/>
              <a:t>10/20/2020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42898194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61872" y="1828800"/>
            <a:ext cx="4480560" cy="4351337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26480" y="1828800"/>
            <a:ext cx="4480560" cy="4351337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5BC8F-1284-4C3C-AF96-C9EC11920904}" type="datetime1">
              <a:rPr lang="en-US" smtClean="0"/>
              <a:t>10/20/2020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0070085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1713655"/>
            <a:ext cx="4480560" cy="7315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61872" y="2507550"/>
            <a:ext cx="448056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26480" y="1713655"/>
            <a:ext cx="4480560" cy="731520"/>
          </a:xfrm>
        </p:spPr>
        <p:txBody>
          <a:bodyPr anchor="b">
            <a:normAutofit/>
          </a:bodyPr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lang="en-US" sz="2000" b="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2000"/>
              </a:spcBef>
              <a:buFontTx/>
              <a:buNone/>
            </a:pPr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26480" y="2507550"/>
            <a:ext cx="448056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8E246-E832-46ED-A411-4F508051C6A4}" type="datetime1">
              <a:rPr lang="en-US" smtClean="0"/>
              <a:t>10/20/2020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7933757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C0C69-FD2D-4A50-BB64-7801246210D9}" type="datetime1">
              <a:rPr lang="en-US" smtClean="0"/>
              <a:t>10/20/2020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634293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5E6F0-192D-4C1E-97A8-DF0F939D70EF}" type="datetime1">
              <a:rPr lang="en-US" smtClean="0"/>
              <a:t>10/20/2020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70214582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200400" cy="1600197"/>
          </a:xfrm>
        </p:spPr>
        <p:txBody>
          <a:bodyPr anchor="b">
            <a:normAutofit/>
          </a:bodyPr>
          <a:lstStyle>
            <a:lvl1pPr>
              <a:defRPr sz="2800" b="1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04267" y="685800"/>
            <a:ext cx="6079066" cy="548640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99734"/>
            <a:ext cx="3200400" cy="3810001"/>
          </a:xfrm>
        </p:spPr>
        <p:txBody>
          <a:bodyPr>
            <a:normAutofit/>
          </a:bodyPr>
          <a:lstStyle>
            <a:lvl1pPr marL="0" indent="0">
              <a:lnSpc>
                <a:spcPct val="114000"/>
              </a:lnSpc>
              <a:spcBef>
                <a:spcPts val="800"/>
              </a:spcBef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1A815-A757-4839-8A80-BC9176603A2B}" type="datetime1">
              <a:rPr lang="en-US" smtClean="0"/>
              <a:t>10/20/2020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66848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5105400"/>
            <a:ext cx="11292840" cy="1752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257800"/>
            <a:ext cx="9982200" cy="914400"/>
          </a:xfrm>
        </p:spPr>
        <p:txBody>
          <a:bodyPr anchor="b">
            <a:normAutofit/>
          </a:bodyPr>
          <a:lstStyle>
            <a:lvl1pPr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1292840" cy="512892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6108589"/>
            <a:ext cx="9982200" cy="59701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400" baseline="0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70F46-52B9-4586-A064-D4551E56D8DA}" type="datetime1">
              <a:rPr lang="en-US" smtClean="0"/>
              <a:t>10/20/2020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49940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1292840" y="0"/>
            <a:ext cx="9144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61872" y="294198"/>
            <a:ext cx="9692640" cy="1397124"/>
          </a:xfrm>
          <a:prstGeom prst="rect">
            <a:avLst/>
          </a:prstGeom>
        </p:spPr>
        <p:txBody>
          <a:bodyPr vert="horz" lIns="91440" tIns="27432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1828800"/>
            <a:ext cx="859536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10797542" y="998537"/>
            <a:ext cx="1904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 b="0">
                <a:solidFill>
                  <a:schemeClr val="accent1">
                    <a:lumMod val="40000"/>
                    <a:lumOff val="60000"/>
                  </a:schemeClr>
                </a:solidFill>
              </a:defRPr>
            </a:lvl1pPr>
          </a:lstStyle>
          <a:p>
            <a:fld id="{00A54787-92E7-4A16-B62F-D4BAB4056F3D}" type="datetime1">
              <a:rPr lang="en-US" smtClean="0"/>
              <a:t>10/20/2020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9959341" y="4046537"/>
            <a:ext cx="358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accent1">
                    <a:lumMod val="40000"/>
                    <a:lumOff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92840" y="6172200"/>
            <a:ext cx="914400" cy="593725"/>
          </a:xfrm>
          <a:prstGeom prst="rect">
            <a:avLst/>
          </a:prstGeom>
        </p:spPr>
        <p:txBody>
          <a:bodyPr vert="horz" lIns="45720" tIns="45720" rIns="45720" bIns="45720" rtlCol="0" anchor="ctr">
            <a:normAutofit/>
          </a:bodyPr>
          <a:lstStyle>
            <a:lvl1pPr algn="ctr">
              <a:defRPr sz="360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defRPr>
            </a:lvl1pPr>
          </a:lstStyle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03332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6" r:id="rId1"/>
    <p:sldLayoutId id="2147484057" r:id="rId2"/>
    <p:sldLayoutId id="2147484058" r:id="rId3"/>
    <p:sldLayoutId id="2147484059" r:id="rId4"/>
    <p:sldLayoutId id="2147484060" r:id="rId5"/>
    <p:sldLayoutId id="2147484061" r:id="rId6"/>
    <p:sldLayoutId id="2147484062" r:id="rId7"/>
    <p:sldLayoutId id="2147484063" r:id="rId8"/>
    <p:sldLayoutId id="2147484064" r:id="rId9"/>
    <p:sldLayoutId id="2147484065" r:id="rId10"/>
    <p:sldLayoutId id="2147484066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 spc="-5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5000"/>
        </a:lnSpc>
        <a:spcBef>
          <a:spcPts val="1400"/>
        </a:spcBef>
        <a:spcAft>
          <a:spcPts val="200"/>
        </a:spcAft>
        <a:buClr>
          <a:schemeClr val="accent1"/>
        </a:buClr>
        <a:buSzPct val="80000"/>
        <a:buFont typeface="Arial" pitchFamily="34" charset="0"/>
        <a:buChar char="•"/>
        <a:defRPr sz="2000" kern="1200" spc="1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1872" y="5271447"/>
            <a:ext cx="6087447" cy="614149"/>
          </a:xfrm>
        </p:spPr>
        <p:txBody>
          <a:bodyPr>
            <a:normAutofit/>
          </a:bodyPr>
          <a:lstStyle/>
          <a:p>
            <a:pPr algn="r"/>
            <a:r>
              <a:rPr lang="el-GR" sz="3500" dirty="0"/>
              <a:t>ΚΕΦΑΛΑΙΟ </a:t>
            </a:r>
            <a:r>
              <a:rPr lang="en-US" sz="3500" dirty="0" smtClean="0"/>
              <a:t>2</a:t>
            </a:r>
            <a:endParaRPr lang="en-US" sz="35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1872" y="5885596"/>
            <a:ext cx="6087447" cy="433316"/>
          </a:xfrm>
        </p:spPr>
        <p:txBody>
          <a:bodyPr>
            <a:normAutofit lnSpcReduction="10000"/>
          </a:bodyPr>
          <a:lstStyle/>
          <a:p>
            <a:pPr algn="r"/>
            <a:r>
              <a:rPr lang="el-GR" dirty="0"/>
              <a:t>ΤΟ ΝΕΥΡΙΚΟ ΣΥΣΤΗΜΑ ΚΑΙ Η ΜΑΘΗΣΗ</a:t>
            </a:r>
            <a:endParaRPr lang="en-US" dirty="0"/>
          </a:p>
          <a:p>
            <a:pPr algn="r"/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4507" y="406960"/>
            <a:ext cx="4310418" cy="5952895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441057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Τα μέρη </a:t>
            </a:r>
            <a:r>
              <a:rPr lang="el-GR" smtClean="0"/>
              <a:t>του εγκεφάλου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l-GR" b="1" dirty="0"/>
              <a:t>4 λοβοί: </a:t>
            </a:r>
            <a:endParaRPr lang="en-US" b="1" dirty="0"/>
          </a:p>
          <a:p>
            <a:pPr lvl="1"/>
            <a:r>
              <a:rPr lang="el-GR" dirty="0"/>
              <a:t>Μετωπιαίος: συνειδητή σκέψη, σύνθετες λειτουργίες, αναστολή απρόσφορων σκέψεων </a:t>
            </a:r>
            <a:endParaRPr lang="en-US" dirty="0"/>
          </a:p>
          <a:p>
            <a:pPr lvl="1"/>
            <a:r>
              <a:rPr lang="el-GR" dirty="0"/>
              <a:t>Βρεγματικός: </a:t>
            </a:r>
            <a:r>
              <a:rPr lang="el-GR" dirty="0" err="1"/>
              <a:t>σωματοαισθητήρια</a:t>
            </a:r>
            <a:r>
              <a:rPr lang="el-GR" dirty="0"/>
              <a:t> πληροφορία,  προσοχή &amp; επεξεργασία λεκτικών ήχων</a:t>
            </a:r>
            <a:endParaRPr lang="en-US" dirty="0"/>
          </a:p>
          <a:p>
            <a:pPr lvl="1"/>
            <a:r>
              <a:rPr lang="el-GR" dirty="0"/>
              <a:t>Ινιακός: ερμηνεία &amp; απομνημόνευση οπτικής πληροφορίας</a:t>
            </a:r>
            <a:endParaRPr lang="en-US" dirty="0"/>
          </a:p>
          <a:p>
            <a:pPr lvl="1"/>
            <a:r>
              <a:rPr lang="el-GR" dirty="0"/>
              <a:t>Κροταφικός: μακροπρόθεσμη αποθήκευση πληροφορίας (μακροπρόθεσμη μνήμη)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10</a:t>
            </a:fld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 rotWithShape="1">
          <a:blip r:embed="rId2"/>
          <a:srcRect t="9540"/>
          <a:stretch/>
        </p:blipFill>
        <p:spPr>
          <a:xfrm>
            <a:off x="1262063" y="2954215"/>
            <a:ext cx="4925024" cy="2112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857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/>
              <a:t>Το αριστερό και το δεξιό ημισφαίριο του εγκεφάλου 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el-GR" dirty="0"/>
              <a:t>Αριστερό ημισφαίριο </a:t>
            </a:r>
            <a:r>
              <a:rPr lang="el-GR" dirty="0">
                <a:sym typeface="Wingdings" panose="05000000000000000000" pitchFamily="2" charset="2"/>
              </a:rPr>
              <a:t></a:t>
            </a:r>
            <a:r>
              <a:rPr lang="el-GR" dirty="0"/>
              <a:t> έλεγχος δεξιού μέρους σώματος, γλωσσική λειτουργία, ανάγνωση &amp; μαθηματικός υπολογισμός, επεξεργασία λεπτομερειών</a:t>
            </a:r>
            <a:endParaRPr lang="en-US" dirty="0"/>
          </a:p>
          <a:p>
            <a:pPr lvl="0"/>
            <a:r>
              <a:rPr lang="el-GR" dirty="0"/>
              <a:t>Δεξί ημισφαίριο</a:t>
            </a:r>
            <a:r>
              <a:rPr lang="el-GR" dirty="0">
                <a:sym typeface="Wingdings" panose="05000000000000000000" pitchFamily="2" charset="2"/>
              </a:rPr>
              <a:t></a:t>
            </a:r>
            <a:r>
              <a:rPr lang="el-GR" dirty="0"/>
              <a:t> έλεγχος αριστερού μέρους σώματος, οπτική &amp; χωρική επεξεργασία, αντίληψη &amp; σύνθεση συνολικής εικόνας</a:t>
            </a:r>
            <a:endParaRPr lang="en-US" dirty="0"/>
          </a:p>
          <a:p>
            <a:pPr lvl="0"/>
            <a:r>
              <a:rPr lang="el-GR" dirty="0"/>
              <a:t>Σύνδεση &amp; συνεργασία των δύο ημισφαιρίων για όλες τις νοητικές </a:t>
            </a:r>
            <a:r>
              <a:rPr lang="el-GR" dirty="0" smtClean="0"/>
              <a:t>λειτουργίες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3625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Ανάπτυξη του εγκεφάλου (1</a:t>
            </a:r>
            <a:r>
              <a:rPr lang="el-GR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lvl="0"/>
            <a:r>
              <a:rPr lang="el-GR" b="1" dirty="0"/>
              <a:t>Προγεννητική ανάπτυξη</a:t>
            </a:r>
            <a:endParaRPr lang="en-US" dirty="0"/>
          </a:p>
          <a:p>
            <a:pPr lvl="1"/>
            <a:r>
              <a:rPr lang="el-GR" dirty="0"/>
              <a:t>Εγκέφαλος εμφανίζεται </a:t>
            </a:r>
            <a:r>
              <a:rPr lang="el-GR" dirty="0">
                <a:sym typeface="Wingdings" panose="05000000000000000000" pitchFamily="2" charset="2"/>
              </a:rPr>
              <a:t></a:t>
            </a:r>
            <a:r>
              <a:rPr lang="el-GR" dirty="0"/>
              <a:t> 3 θάλαμοι εξελίσσονται στον ρομβοειδή, τον μέσο &amp; τον πρόσθιο εγκέφαλο</a:t>
            </a:r>
            <a:endParaRPr lang="en-US" dirty="0"/>
          </a:p>
          <a:p>
            <a:pPr lvl="0"/>
            <a:r>
              <a:rPr lang="el-GR" b="1" dirty="0"/>
              <a:t>Ανάπτυξη κατά τη βρεφική ηλικία και την πρώιμη παιδική ηλικία</a:t>
            </a:r>
            <a:endParaRPr lang="en-US" dirty="0"/>
          </a:p>
          <a:p>
            <a:pPr lvl="1"/>
            <a:r>
              <a:rPr lang="el-GR" dirty="0"/>
              <a:t>Ως 3 ετών: ο εγκέφαλος </a:t>
            </a:r>
            <a:r>
              <a:rPr lang="el-GR" dirty="0" err="1"/>
              <a:t>υπερτριπλασιάζεται</a:t>
            </a:r>
            <a:r>
              <a:rPr lang="el-GR" dirty="0"/>
              <a:t> σε μέγεθος</a:t>
            </a:r>
            <a:endParaRPr lang="en-US" dirty="0"/>
          </a:p>
          <a:p>
            <a:pPr lvl="1"/>
            <a:r>
              <a:rPr lang="el-GR" b="1" dirty="0" err="1"/>
              <a:t>Συναπτογένεση</a:t>
            </a:r>
            <a:r>
              <a:rPr lang="el-GR" dirty="0"/>
              <a:t>: Σχηματισμός συνάψεων με υψηλό ρυθμό</a:t>
            </a:r>
            <a:endParaRPr lang="en-US" dirty="0"/>
          </a:p>
          <a:p>
            <a:pPr lvl="1"/>
            <a:r>
              <a:rPr lang="el-GR" b="1" dirty="0"/>
              <a:t>Διαφοροποίηση</a:t>
            </a:r>
            <a:r>
              <a:rPr lang="el-GR" dirty="0"/>
              <a:t>: Εξειδίκευση των νευρώνων</a:t>
            </a:r>
            <a:endParaRPr lang="en-US" dirty="0"/>
          </a:p>
          <a:p>
            <a:pPr lvl="1"/>
            <a:r>
              <a:rPr lang="el-GR" b="1" dirty="0"/>
              <a:t>Μείωση του αριθμού των </a:t>
            </a:r>
            <a:r>
              <a:rPr lang="el-GR" b="1" dirty="0" err="1"/>
              <a:t>συναπτικών</a:t>
            </a:r>
            <a:r>
              <a:rPr lang="el-GR" b="1" dirty="0"/>
              <a:t> συνδέσεων</a:t>
            </a:r>
            <a:r>
              <a:rPr lang="el-GR" dirty="0"/>
              <a:t>: συνάψεις χρήσιμες </a:t>
            </a:r>
            <a:r>
              <a:rPr lang="el-GR" dirty="0">
                <a:sym typeface="Wingdings" panose="05000000000000000000" pitchFamily="2" charset="2"/>
              </a:rPr>
              <a:t></a:t>
            </a:r>
            <a:r>
              <a:rPr lang="el-GR" dirty="0"/>
              <a:t> χρησιμοποιούνται διαρκώς, άχρηστες </a:t>
            </a:r>
            <a:r>
              <a:rPr lang="el-GR" dirty="0">
                <a:sym typeface="Wingdings" panose="05000000000000000000" pitchFamily="2" charset="2"/>
              </a:rPr>
              <a:t></a:t>
            </a:r>
            <a:r>
              <a:rPr lang="el-GR" dirty="0"/>
              <a:t> σταδιακά αποσυντίθενται. </a:t>
            </a:r>
            <a:endParaRPr lang="en-US" dirty="0"/>
          </a:p>
          <a:p>
            <a:pPr lvl="1"/>
            <a:r>
              <a:rPr lang="el-GR" b="1" dirty="0" err="1"/>
              <a:t>Μυελίνωση</a:t>
            </a:r>
            <a:r>
              <a:rPr lang="el-GR" b="1" dirty="0"/>
              <a:t>: </a:t>
            </a:r>
            <a:r>
              <a:rPr lang="el-GR" dirty="0"/>
              <a:t>σταδιακή</a:t>
            </a:r>
            <a:r>
              <a:rPr lang="el-GR" b="1" dirty="0"/>
              <a:t> </a:t>
            </a:r>
            <a:r>
              <a:rPr lang="el-GR" dirty="0"/>
              <a:t>διαδικασία επικάλυψης των </a:t>
            </a:r>
            <a:r>
              <a:rPr lang="el-GR" dirty="0" err="1"/>
              <a:t>νευραξόνων</a:t>
            </a:r>
            <a:r>
              <a:rPr lang="el-GR" dirty="0"/>
              <a:t> με μυελώδες έλυτρο, απόκριση του εγκεφάλου σε εξωτερικά ερεθίσματα πιο γρήγορα, αποτελεσματικά, ευφυέστερα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2119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Ανάπτυξη του εγκεφάλου (2</a:t>
            </a:r>
            <a:r>
              <a:rPr lang="el-GR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lvl="0"/>
            <a:r>
              <a:rPr lang="el-GR" b="1" dirty="0"/>
              <a:t>Ανάπτυξη κατά τη μέση παιδική ηλικία, την εφηβεία και την ενήλικη ζωή</a:t>
            </a:r>
            <a:endParaRPr lang="en-US" dirty="0"/>
          </a:p>
          <a:p>
            <a:pPr lvl="0"/>
            <a:r>
              <a:rPr lang="el-GR" dirty="0"/>
              <a:t>Μείωση του αριθμού </a:t>
            </a:r>
            <a:r>
              <a:rPr lang="el-GR" dirty="0" err="1"/>
              <a:t>συναπτικών</a:t>
            </a:r>
            <a:r>
              <a:rPr lang="el-GR" dirty="0"/>
              <a:t> συνδέσεων &amp; διαδικασία </a:t>
            </a:r>
            <a:r>
              <a:rPr lang="el-GR" dirty="0" err="1"/>
              <a:t>μυελίνωσης</a:t>
            </a:r>
            <a:endParaRPr lang="en-US" dirty="0"/>
          </a:p>
          <a:p>
            <a:pPr lvl="0"/>
            <a:r>
              <a:rPr lang="el-GR" dirty="0"/>
              <a:t>Ωρίμανση μερών του εγκεφάλου με σημαντικό ρόλο στη σκέψη &amp; τη μάθηση</a:t>
            </a:r>
            <a:endParaRPr lang="en-US" dirty="0"/>
          </a:p>
          <a:p>
            <a:pPr lvl="0"/>
            <a:r>
              <a:rPr lang="el-GR" dirty="0"/>
              <a:t>Ο εγκέφαλος του εφήβου δεν είναι ακόμη ίδιος με του ενήλικα</a:t>
            </a:r>
            <a:endParaRPr lang="en-US" dirty="0"/>
          </a:p>
          <a:p>
            <a:pPr lvl="0"/>
            <a:r>
              <a:rPr lang="el-GR" dirty="0"/>
              <a:t>Ήβη: διαφοροποιήσεις στα επίπεδα ορμονών &amp; τους νευροδιαβιβαστές, αλλαγές σε εγκεφαλικές περιοχές για την επιδίωξη της ηδονής, αύξηση της επιθυμίας για ευχάριστες δραστηριότητες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603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/>
              <a:t>Παράγοντες που επηρεάζουν την ανάπτυξη του εγκεφάλου (1</a:t>
            </a:r>
            <a:r>
              <a:rPr lang="el-GR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 lvl="0"/>
            <a:r>
              <a:rPr lang="el-GR" b="1" dirty="0" smtClean="0"/>
              <a:t>Κληρονομικότητα</a:t>
            </a:r>
            <a:endParaRPr lang="en-US" b="1" dirty="0"/>
          </a:p>
          <a:p>
            <a:pPr lvl="1"/>
            <a:r>
              <a:rPr lang="el-GR" dirty="0"/>
              <a:t>Καθορίζει την κυτταρική μετανάστευση, τη </a:t>
            </a:r>
            <a:r>
              <a:rPr lang="el-GR" dirty="0" err="1"/>
              <a:t>συναπτογένεση</a:t>
            </a:r>
            <a:r>
              <a:rPr lang="el-GR" dirty="0"/>
              <a:t> και τη </a:t>
            </a:r>
            <a:r>
              <a:rPr lang="el-GR" dirty="0" err="1"/>
              <a:t>μυελίνωση</a:t>
            </a:r>
            <a:endParaRPr lang="en-US" dirty="0"/>
          </a:p>
          <a:p>
            <a:pPr lvl="1"/>
            <a:r>
              <a:rPr lang="el-GR" dirty="0"/>
              <a:t>Διασφαλίζει την ομαλή εξέλιξη όσο ο εγκέφαλος αναπτύσσεται αλλάζοντας μέγεθος &amp; μορφή</a:t>
            </a:r>
            <a:endParaRPr lang="en-US" dirty="0"/>
          </a:p>
          <a:p>
            <a:pPr lvl="1"/>
            <a:r>
              <a:rPr lang="el-GR" dirty="0"/>
              <a:t>Λανθασμένες γενετικές οδηγίες </a:t>
            </a:r>
            <a:r>
              <a:rPr lang="el-GR" dirty="0">
                <a:sym typeface="Wingdings" panose="05000000000000000000" pitchFamily="2" charset="2"/>
              </a:rPr>
              <a:t></a:t>
            </a:r>
            <a:r>
              <a:rPr lang="el-GR" dirty="0"/>
              <a:t> μη φυσιολογικές καταστάσεις, π.χ. δυσλεξία, σχιζοφρένεια, σύνδρομο </a:t>
            </a:r>
            <a:r>
              <a:rPr lang="en-US" dirty="0"/>
              <a:t>Down</a:t>
            </a:r>
          </a:p>
          <a:p>
            <a:pPr lvl="0"/>
            <a:r>
              <a:rPr lang="el-GR" b="1" dirty="0"/>
              <a:t>Διατροφή</a:t>
            </a:r>
            <a:endParaRPr lang="en-US" b="1" dirty="0"/>
          </a:p>
          <a:p>
            <a:pPr lvl="1"/>
            <a:r>
              <a:rPr lang="el-GR" dirty="0"/>
              <a:t>Επενεργεί στην παραγωγή &amp; τη </a:t>
            </a:r>
            <a:r>
              <a:rPr lang="el-GR" dirty="0" err="1"/>
              <a:t>μυελίνωση</a:t>
            </a:r>
            <a:r>
              <a:rPr lang="el-GR" dirty="0"/>
              <a:t> των νευρώνων, ανάπτυξη των νευρογλοιακών κυττάρων, τοξίνες: συνέπειες για την εγκεφαλική ανάπτυξη </a:t>
            </a:r>
            <a:endParaRPr lang="en-US" dirty="0"/>
          </a:p>
          <a:p>
            <a:pPr lvl="0"/>
            <a:r>
              <a:rPr lang="el-GR" b="1" dirty="0"/>
              <a:t>Κατανάλωση αλκοόλ από τις γυναίκες: εμβρυϊκό αλκοολικό σύνδρομο </a:t>
            </a:r>
            <a:endParaRPr lang="en-US" b="1" dirty="0"/>
          </a:p>
          <a:p>
            <a:pPr lvl="0"/>
            <a:r>
              <a:rPr lang="el-GR" b="1" dirty="0"/>
              <a:t>Εμπειρίες των ατόμων</a:t>
            </a:r>
            <a:endParaRPr lang="en-US" b="1" dirty="0"/>
          </a:p>
          <a:p>
            <a:pPr lvl="1"/>
            <a:r>
              <a:rPr lang="el-GR" dirty="0"/>
              <a:t>Οικογενειακό περιβάλλον (ζεστό, προστατευτικό </a:t>
            </a:r>
            <a:r>
              <a:rPr lang="en-US" dirty="0"/>
              <a:t>vs</a:t>
            </a:r>
            <a:r>
              <a:rPr lang="el-GR" dirty="0"/>
              <a:t> σκληρό, βίαιο)</a:t>
            </a:r>
            <a:endParaRPr lang="en-US" dirty="0"/>
          </a:p>
          <a:p>
            <a:pPr lvl="1"/>
            <a:r>
              <a:rPr lang="el-GR" dirty="0"/>
              <a:t>Νέες προκλήσεις &amp; μαθησιακές εμπειρίες: εγκεφαλική λειτουργικότητα, θρέψη των νευρώνων, των συνάψεων και των νευρογλοιακών κυττάρων &amp; ανάπτυξη νέων 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054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/>
              <a:t>Υπάρχουν κρίσιμες ή ευαίσθητες περίοδοι στην ανάπτυξη του εγκεφάλου</a:t>
            </a:r>
            <a:r>
              <a:rPr lang="el-GR" dirty="0" smtClean="0"/>
              <a:t>;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lvl="0"/>
            <a:r>
              <a:rPr lang="en-US" b="1" dirty="0"/>
              <a:t>K</a:t>
            </a:r>
            <a:r>
              <a:rPr lang="el-GR" b="1" dirty="0" err="1"/>
              <a:t>ρίσιμες</a:t>
            </a:r>
            <a:r>
              <a:rPr lang="el-GR" b="1" dirty="0"/>
              <a:t> περίοδοι: </a:t>
            </a:r>
            <a:r>
              <a:rPr lang="el-GR" dirty="0"/>
              <a:t>ηλικιακά φάσματα κατά τα οποία συγκεκριμένα είδη περιβαλλοντικού ερεθισμού είναι αναγκαία</a:t>
            </a:r>
            <a:r>
              <a:rPr lang="el-GR" i="1" dirty="0"/>
              <a:t> </a:t>
            </a:r>
            <a:r>
              <a:rPr lang="el-GR" dirty="0"/>
              <a:t>για τη φυσιολογική νευρολογική ανάπτυξη</a:t>
            </a:r>
            <a:endParaRPr lang="en-US" dirty="0"/>
          </a:p>
          <a:p>
            <a:pPr lvl="0"/>
            <a:r>
              <a:rPr lang="el-GR" b="1" dirty="0"/>
              <a:t>Ευαίσθητες περίοδοι:</a:t>
            </a:r>
            <a:r>
              <a:rPr lang="el-GR" dirty="0"/>
              <a:t> αφορά την ανάπτυξη κάποιων γνωστικών ικανοτήτων </a:t>
            </a:r>
            <a:endParaRPr lang="en-US" dirty="0"/>
          </a:p>
          <a:p>
            <a:pPr lvl="0"/>
            <a:r>
              <a:rPr lang="el-GR" dirty="0"/>
              <a:t>Τα «παράθυρα» της ευκαιρίας κλείνουν σταδιακά &amp; στο βάθος παρατεταμένης χρονικής διάρκειας</a:t>
            </a:r>
            <a:endParaRPr lang="en-US" dirty="0"/>
          </a:p>
          <a:p>
            <a:pPr lvl="0"/>
            <a:r>
              <a:rPr lang="el-GR" dirty="0"/>
              <a:t>Δεν υπάρχουν καθόλου κρίσιμες ή ευαίσθητες περίοδοι για τα περισσότερα θέματα &amp; δεξιότητες που διδάσκονται στα σχολεία </a:t>
            </a:r>
            <a:endParaRPr lang="en-US" dirty="0"/>
          </a:p>
          <a:p>
            <a:pPr lvl="0"/>
            <a:r>
              <a:rPr lang="el-GR" dirty="0"/>
              <a:t>Εφηβεία ή την ενηλικιότητα </a:t>
            </a:r>
            <a:r>
              <a:rPr lang="el-GR" dirty="0">
                <a:sym typeface="Wingdings" panose="05000000000000000000" pitchFamily="2" charset="2"/>
              </a:rPr>
              <a:t></a:t>
            </a:r>
            <a:r>
              <a:rPr lang="el-GR" dirty="0"/>
              <a:t> δυνατότητα απόκτησης άριστων γνώσεων σε θέματα ή δεξιότητες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323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/>
              <a:t>Πλαστικότητα αναμενόμενη και εξαρτώμενη από την εμπειρία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0"/>
            <a:r>
              <a:rPr lang="el-GR" dirty="0"/>
              <a:t>Λειτουργία εγκεφάλου με τρόπο αναμενόμενο με βάση την εμπειρία </a:t>
            </a:r>
            <a:endParaRPr lang="en-US" dirty="0"/>
          </a:p>
          <a:p>
            <a:pPr lvl="0"/>
            <a:r>
              <a:rPr lang="el-GR" dirty="0"/>
              <a:t>Μηχανισμοί οργάνωσης του εγκεφάλου για προσαρμογή στο εξωτερικό του περιβάλλον </a:t>
            </a:r>
            <a:endParaRPr lang="en-US" dirty="0"/>
          </a:p>
          <a:p>
            <a:pPr lvl="0"/>
            <a:r>
              <a:rPr lang="el-GR" dirty="0"/>
              <a:t>Δυσκολία παράκαμψης συνηθισμένων τρόπων σκέψης με σκοπό την επίτευξη κάποιου ιδιαίτερα ξεχωριστού στόχου (π.χ., εκμάθηση ξένης γλώσσας)</a:t>
            </a:r>
            <a:endParaRPr lang="en-US" dirty="0"/>
          </a:p>
          <a:p>
            <a:pPr lvl="0"/>
            <a:r>
              <a:rPr lang="el-GR" dirty="0"/>
              <a:t>Οι τομείς της γνώσης &amp; οι δεξιότητες ορισμένων πολιτισμών &amp; κοινωνικών ομάδων: εξαρτώμενες από την </a:t>
            </a:r>
            <a:r>
              <a:rPr lang="el-GR" dirty="0" smtClean="0"/>
              <a:t>εμπειρία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6491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Είναι ο εγκέφαλος «προγραμματισμένος» να γνωρίζει και να μαθαίνει πράγματα;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l-GR" dirty="0"/>
              <a:t>Βιολογικώς εγγενής πυρηνική γνώση για τον υλικό κόσμο:</a:t>
            </a:r>
            <a:endParaRPr lang="en-US" dirty="0"/>
          </a:p>
          <a:p>
            <a:pPr lvl="1"/>
            <a:r>
              <a:rPr lang="el-GR" dirty="0"/>
              <a:t>Βρέφη – διάκριση αντικειμένων από απόσταση (μέσα σε 24 ώρες από τη γέννηση) </a:t>
            </a:r>
            <a:endParaRPr lang="en-US" dirty="0"/>
          </a:p>
          <a:p>
            <a:pPr lvl="1"/>
            <a:r>
              <a:rPr lang="el-GR" dirty="0"/>
              <a:t>Κατοπτρικοί νευρώνες</a:t>
            </a:r>
            <a:r>
              <a:rPr lang="el-GR" b="1" dirty="0"/>
              <a:t> – </a:t>
            </a:r>
            <a:r>
              <a:rPr lang="el-GR" dirty="0"/>
              <a:t>ικανότητα νεογνών</a:t>
            </a:r>
            <a:r>
              <a:rPr lang="el-GR" b="1" dirty="0"/>
              <a:t> </a:t>
            </a:r>
            <a:r>
              <a:rPr lang="el-GR" dirty="0"/>
              <a:t>να μιμούνται τη συμπεριφορά των άλλων. </a:t>
            </a:r>
            <a:endParaRPr lang="en-US" dirty="0"/>
          </a:p>
          <a:p>
            <a:pPr lvl="1"/>
            <a:r>
              <a:rPr lang="el-GR" dirty="0"/>
              <a:t>Βρέφη &amp; αντικείμενα (οντότητες με καθορισμένα όρια, πτώση στο έδαφος, συνεχείς και προβλέψιμες κινήσεις).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445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Η νευρολογική βάση της </a:t>
            </a:r>
            <a:r>
              <a:rPr lang="el-GR" dirty="0" smtClean="0"/>
              <a:t>μάθησης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lvl="0"/>
            <a:r>
              <a:rPr lang="el-GR" dirty="0"/>
              <a:t>Ενδυνάμωση ή αποδυνάμωση ήδη υπαρχουσών συνάψεων ή σχηματισμός νέων </a:t>
            </a:r>
            <a:endParaRPr lang="en-US" dirty="0"/>
          </a:p>
          <a:p>
            <a:pPr lvl="0"/>
            <a:r>
              <a:rPr lang="el-GR" dirty="0" err="1"/>
              <a:t>Νευρογένεση</a:t>
            </a:r>
            <a:r>
              <a:rPr lang="el-GR" dirty="0"/>
              <a:t>: συνεχίζεται στον ιππόκαμπο &amp; στον μετωπιαίο και βρεγματικό λοβό </a:t>
            </a:r>
            <a:endParaRPr lang="en-US" dirty="0"/>
          </a:p>
          <a:p>
            <a:pPr lvl="0"/>
            <a:r>
              <a:rPr lang="el-GR" dirty="0" err="1"/>
              <a:t>Αστροκύτταρα</a:t>
            </a:r>
            <a:endParaRPr lang="en-US" dirty="0"/>
          </a:p>
          <a:p>
            <a:pPr lvl="0"/>
            <a:r>
              <a:rPr lang="el-GR" dirty="0"/>
              <a:t>Παγίωση: διαδικασία «οριστικοποίησης» γνώσεων &amp; δεξιοτήτων, κλιμακωτή, διαρκεί από αρκετά λεπτά έως ώρες, μέρες ή και περισσότερο.</a:t>
            </a:r>
            <a:endParaRPr lang="en-US" dirty="0"/>
          </a:p>
          <a:p>
            <a:pPr lvl="0"/>
            <a:r>
              <a:rPr lang="el-GR" dirty="0"/>
              <a:t>Η μάθηση συντελείται σε «πολλά σημεία» (π.χ., μετωπιαίοι λοβοί, λοβοί του φλοιού, ιππόκαμπος, </a:t>
            </a:r>
            <a:r>
              <a:rPr lang="el-GR" dirty="0" err="1"/>
              <a:t>αμυγδαλοειδής</a:t>
            </a:r>
            <a:r>
              <a:rPr lang="el-GR" dirty="0"/>
              <a:t> πυρήνας</a:t>
            </a:r>
            <a:r>
              <a:rPr lang="el-GR" dirty="0" smtClean="0"/>
              <a:t>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3299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/>
              <a:t>Εκπαιδευτικές επιπτώσεις της έρευνας του </a:t>
            </a:r>
            <a:r>
              <a:rPr lang="el-GR" dirty="0" smtClean="0"/>
              <a:t>εγκεφάλου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 lvl="0"/>
            <a:r>
              <a:rPr lang="el-GR" dirty="0"/>
              <a:t>Μερική απώλεια συνάψεων: αναπόφευκτη &amp; επιθυμητή. </a:t>
            </a:r>
            <a:endParaRPr lang="en-US" dirty="0"/>
          </a:p>
          <a:p>
            <a:pPr lvl="0"/>
            <a:r>
              <a:rPr lang="el-GR" dirty="0"/>
              <a:t>Συνθήκες του περιβάλλοντος </a:t>
            </a:r>
            <a:r>
              <a:rPr lang="el-GR" dirty="0">
                <a:sym typeface="Wingdings" panose="05000000000000000000" pitchFamily="2" charset="2"/>
              </a:rPr>
              <a:t></a:t>
            </a:r>
            <a:r>
              <a:rPr lang="el-GR" dirty="0"/>
              <a:t> φυσιολογική ανάπτυξη του εγκεφάλου στις περιοχές που λειτουργούν με τρόπο αναμενόμενο με βάση την εμπειρία</a:t>
            </a:r>
            <a:endParaRPr lang="en-US" dirty="0"/>
          </a:p>
          <a:p>
            <a:pPr lvl="0"/>
            <a:r>
              <a:rPr lang="el-GR" dirty="0"/>
              <a:t>Εμπλουτισμός του περιβάλλοντος &amp; εμπειριών </a:t>
            </a:r>
            <a:r>
              <a:rPr lang="el-GR" dirty="0">
                <a:sym typeface="Wingdings" panose="05000000000000000000" pitchFamily="2" charset="2"/>
              </a:rPr>
              <a:t></a:t>
            </a:r>
            <a:r>
              <a:rPr lang="el-GR" dirty="0"/>
              <a:t> δια βίου ανάπτυξη περιοχών του εγκεφάλου που εξαρτώνται από την εμπειρία</a:t>
            </a:r>
            <a:endParaRPr lang="en-US" dirty="0"/>
          </a:p>
          <a:p>
            <a:pPr lvl="0"/>
            <a:r>
              <a:rPr lang="el-GR" dirty="0"/>
              <a:t>Κρίσιμες &amp; ευαίσθητες περίοδοι ανάπτυξης </a:t>
            </a:r>
            <a:r>
              <a:rPr lang="el-GR" dirty="0">
                <a:sym typeface="Wingdings" panose="05000000000000000000" pitchFamily="2" charset="2"/>
              </a:rPr>
              <a:t></a:t>
            </a:r>
            <a:r>
              <a:rPr lang="el-GR" dirty="0"/>
              <a:t> πάντα ευκαιρίες για αλλαγή</a:t>
            </a:r>
            <a:endParaRPr lang="en-US" dirty="0"/>
          </a:p>
          <a:p>
            <a:pPr lvl="0"/>
            <a:r>
              <a:rPr lang="el-GR" dirty="0"/>
              <a:t>Διδασκαλία «του αριστερού» ή «του δεξιού» εγκεφάλου </a:t>
            </a:r>
            <a:r>
              <a:rPr lang="el-GR" dirty="0">
                <a:sym typeface="Wingdings" panose="05000000000000000000" pitchFamily="2" charset="2"/>
              </a:rPr>
              <a:t></a:t>
            </a:r>
            <a:r>
              <a:rPr lang="el-GR" dirty="0"/>
              <a:t> δεν υφίσταται</a:t>
            </a:r>
            <a:endParaRPr lang="en-US" dirty="0"/>
          </a:p>
          <a:p>
            <a:pPr lvl="0"/>
            <a:r>
              <a:rPr lang="el-GR" dirty="0"/>
              <a:t>Καλός ύπνος &amp; συχνή σωματική εξάσκηση </a:t>
            </a:r>
            <a:r>
              <a:rPr lang="el-GR" dirty="0">
                <a:sym typeface="Wingdings" panose="05000000000000000000" pitchFamily="2" charset="2"/>
              </a:rPr>
              <a:t></a:t>
            </a:r>
            <a:r>
              <a:rPr lang="el-GR" dirty="0"/>
              <a:t> εγκεφαλική λειτουργία </a:t>
            </a:r>
            <a:endParaRPr lang="en-US" dirty="0"/>
          </a:p>
          <a:p>
            <a:pPr lvl="0"/>
            <a:r>
              <a:rPr lang="el-GR" dirty="0"/>
              <a:t>Έρευνα του εγκεφάλου </a:t>
            </a:r>
            <a:r>
              <a:rPr lang="el-GR" dirty="0">
                <a:sym typeface="Wingdings" panose="05000000000000000000" pitchFamily="2" charset="2"/>
              </a:rPr>
              <a:t></a:t>
            </a:r>
            <a:r>
              <a:rPr lang="el-GR" dirty="0"/>
              <a:t> βελτίωση θεωριών για τη μάθηση &amp; τη γνωστική λειτουργία, αλλά όχι για το τι ακριβώς πρέπει να διδάξουμε και πώς να το </a:t>
            </a:r>
            <a:r>
              <a:rPr lang="el-GR" dirty="0" smtClean="0"/>
              <a:t>διδάξουμε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2112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Δομικές μονάδες του ανθρώπινου νευρικού συστήματος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61872" y="1988191"/>
            <a:ext cx="9692640" cy="4191946"/>
          </a:xfrm>
        </p:spPr>
        <p:txBody>
          <a:bodyPr>
            <a:normAutofit lnSpcReduction="10000"/>
          </a:bodyPr>
          <a:lstStyle/>
          <a:p>
            <a:pPr lvl="0"/>
            <a:r>
              <a:rPr lang="el-GR" b="1" dirty="0"/>
              <a:t>κεντρικό νευρικό σύστημα:</a:t>
            </a:r>
            <a:r>
              <a:rPr lang="el-GR" dirty="0"/>
              <a:t> εγκέφαλος &amp; νωτιαίος μυελός, το κέντρο συντονισμού</a:t>
            </a:r>
            <a:endParaRPr lang="en-US" dirty="0"/>
          </a:p>
          <a:p>
            <a:pPr lvl="0"/>
            <a:r>
              <a:rPr lang="el-GR" b="1" dirty="0"/>
              <a:t>περιφερικό νευρικό σύστημα</a:t>
            </a:r>
            <a:r>
              <a:rPr lang="el-GR" dirty="0"/>
              <a:t>: σύστημα-αγγελιαφόρος </a:t>
            </a:r>
            <a:r>
              <a:rPr lang="en-US" dirty="0">
                <a:sym typeface="Wingdings" panose="05000000000000000000" pitchFamily="2" charset="2"/>
              </a:rPr>
              <a:t></a:t>
            </a:r>
            <a:r>
              <a:rPr lang="el-GR" dirty="0"/>
              <a:t> μεταφορά πληροφορίας από  κύτταρα-υποδοχείς προς ΚΝΣ &amp; εντολών για το είδος της απόκρισης σε κάθε ερέθισμα στα διάφορα μέρη του </a:t>
            </a:r>
            <a:r>
              <a:rPr lang="el-GR" dirty="0" smtClean="0"/>
              <a:t>σώματος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524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/>
              <a:t>Νευρώνες – Συνάψεις </a:t>
            </a:r>
            <a:r>
              <a:rPr lang="el-GR" dirty="0" smtClean="0"/>
              <a:t>–</a:t>
            </a:r>
            <a:br>
              <a:rPr lang="el-GR" dirty="0" smtClean="0"/>
            </a:br>
            <a:r>
              <a:rPr lang="el-GR" dirty="0" smtClean="0"/>
              <a:t>Νευρογλοιακά κύτταρα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el-GR" b="1" dirty="0"/>
              <a:t>Νευρικά κύτταρα (ή νευρώνες):</a:t>
            </a:r>
            <a:r>
              <a:rPr lang="el-GR" dirty="0"/>
              <a:t> μέσο με το οποίο το νευρικό σύστημα μεταδίδει και συντονίζει την πληροφορία</a:t>
            </a:r>
            <a:endParaRPr lang="en-US" dirty="0"/>
          </a:p>
          <a:p>
            <a:pPr lvl="0"/>
            <a:r>
              <a:rPr lang="el-GR" b="1" dirty="0"/>
              <a:t>Συνάψεις</a:t>
            </a:r>
            <a:r>
              <a:rPr lang="el-GR" dirty="0"/>
              <a:t>: μικροσκοπικές περιοχές μέσω των οποίων ένας νευρώνας στέλνει χημικά μηνύματα στον γειτονικό </a:t>
            </a:r>
            <a:endParaRPr lang="en-US" dirty="0"/>
          </a:p>
          <a:p>
            <a:pPr lvl="0"/>
            <a:r>
              <a:rPr lang="el-GR" b="1" dirty="0"/>
              <a:t>Νευρογλοιακά κύτταρα:</a:t>
            </a:r>
            <a:r>
              <a:rPr lang="el-GR" dirty="0"/>
              <a:t> δομικός σχηματισμός &amp; φυσική στήριξη των </a:t>
            </a:r>
            <a:r>
              <a:rPr lang="el-GR" dirty="0" smtClean="0"/>
              <a:t>νευρώνων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6585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Νευρώνες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l-GR" b="1" dirty="0"/>
              <a:t>Αισθητήριοι νευρώνες:</a:t>
            </a:r>
            <a:r>
              <a:rPr lang="el-GR" dirty="0"/>
              <a:t> μεταφέρουν την πληροφορία από το περιβάλλον μέσω των αισθητήριων οργάνων</a:t>
            </a:r>
            <a:endParaRPr lang="en-US" dirty="0"/>
          </a:p>
          <a:p>
            <a:r>
              <a:rPr lang="el-GR" b="1" dirty="0"/>
              <a:t>Διάμεσοι νευρώνες</a:t>
            </a:r>
            <a:r>
              <a:rPr lang="el-GR" dirty="0"/>
              <a:t>: λαμβάνουν την πληροφορία από τους αισθητήριους νευρώνες, επεξεργάζονται &amp; ερμηνεύουν τις νευρικές ώσεις </a:t>
            </a:r>
            <a:r>
              <a:rPr lang="el-GR" dirty="0">
                <a:sym typeface="Wingdings" panose="05000000000000000000" pitchFamily="2" charset="2"/>
              </a:rPr>
              <a:t></a:t>
            </a:r>
            <a:r>
              <a:rPr lang="el-GR" dirty="0"/>
              <a:t> «αποφάσεις»</a:t>
            </a:r>
            <a:endParaRPr lang="en-US" dirty="0"/>
          </a:p>
          <a:p>
            <a:r>
              <a:rPr lang="el-GR" b="1" dirty="0"/>
              <a:t>Κινητικοί νευρώνες</a:t>
            </a:r>
            <a:r>
              <a:rPr lang="el-GR" dirty="0"/>
              <a:t>: λαμβάνουν τις «αποφάσεις», στέλνουν μηνύματα σχετικά με τη συμπεριφορά &amp; την απόκριση στα κατάλληλα μέρη του </a:t>
            </a:r>
            <a:r>
              <a:rPr lang="el-GR" dirty="0" smtClean="0"/>
              <a:t>σώματος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5039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 smtClean="0"/>
              <a:t>Η </a:t>
            </a:r>
            <a:r>
              <a:rPr lang="el-GR" dirty="0"/>
              <a:t>φύση των </a:t>
            </a:r>
            <a:r>
              <a:rPr lang="el-GR" dirty="0" smtClean="0"/>
              <a:t>νευρώνων</a:t>
            </a:r>
            <a:r>
              <a:rPr lang="en-US" dirty="0" smtClean="0"/>
              <a:t> </a:t>
            </a:r>
            <a:r>
              <a:rPr lang="el-GR" dirty="0" smtClean="0"/>
              <a:t>και </a:t>
            </a:r>
            <a:r>
              <a:rPr lang="el-GR" dirty="0"/>
              <a:t>οι συνδέσεις </a:t>
            </a:r>
            <a:r>
              <a:rPr lang="el-GR" dirty="0" smtClean="0"/>
              <a:t>τους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5</a:t>
            </a:fld>
            <a:endParaRPr lang="en-US"/>
          </a:p>
        </p:txBody>
      </p:sp>
      <p:pic>
        <p:nvPicPr>
          <p:cNvPr id="12" name="Content Placeholder 11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7907" y="2363121"/>
            <a:ext cx="6003036" cy="3282696"/>
          </a:xfrm>
        </p:spPr>
      </p:pic>
    </p:spTree>
    <p:extLst>
      <p:ext uri="{BB962C8B-B14F-4D97-AF65-F5344CB8AC3E}">
        <p14:creationId xmlns:p14="http://schemas.microsoft.com/office/powerpoint/2010/main" val="1869364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/>
              <a:t>Συνάψεις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lvl="0"/>
            <a:r>
              <a:rPr lang="el-GR" dirty="0"/>
              <a:t>Απολήξεις ενός </a:t>
            </a:r>
            <a:r>
              <a:rPr lang="el-GR" dirty="0" err="1"/>
              <a:t>νευράξονα</a:t>
            </a:r>
            <a:r>
              <a:rPr lang="el-GR" dirty="0"/>
              <a:t> </a:t>
            </a:r>
            <a:r>
              <a:rPr lang="el-GR" dirty="0">
                <a:sym typeface="Wingdings" panose="05000000000000000000" pitchFamily="2" charset="2"/>
              </a:rPr>
              <a:t></a:t>
            </a:r>
            <a:r>
              <a:rPr lang="el-GR" dirty="0"/>
              <a:t> </a:t>
            </a:r>
            <a:r>
              <a:rPr lang="el-GR" dirty="0" err="1"/>
              <a:t>δενδρίτες</a:t>
            </a:r>
            <a:r>
              <a:rPr lang="el-GR" dirty="0"/>
              <a:t> ή κυτταρικά σώματα άλλων νευρώνων</a:t>
            </a:r>
            <a:endParaRPr lang="en-US" dirty="0"/>
          </a:p>
          <a:p>
            <a:pPr lvl="0"/>
            <a:r>
              <a:rPr lang="el-GR" dirty="0"/>
              <a:t>Μετάδοση της πληροφορίας μέσα σε ένα νευρώνα: </a:t>
            </a:r>
            <a:r>
              <a:rPr lang="el-GR" b="1" dirty="0"/>
              <a:t>ηλεκτρικής φύσης</a:t>
            </a:r>
            <a:endParaRPr lang="en-US" dirty="0"/>
          </a:p>
          <a:p>
            <a:pPr lvl="0"/>
            <a:r>
              <a:rPr lang="el-GR" dirty="0"/>
              <a:t>Μετάδοση της πληροφορίας από τον ένα νευρώνα στον άλλο: </a:t>
            </a:r>
            <a:r>
              <a:rPr lang="el-GR" b="1" dirty="0"/>
              <a:t>χημικής φύσης</a:t>
            </a:r>
            <a:r>
              <a:rPr lang="el-GR" dirty="0"/>
              <a:t> </a:t>
            </a:r>
            <a:endParaRPr lang="en-US" dirty="0"/>
          </a:p>
          <a:p>
            <a:pPr lvl="0"/>
            <a:r>
              <a:rPr lang="el-GR" b="1" dirty="0"/>
              <a:t>Νευροδιαβιβαστές</a:t>
            </a:r>
            <a:r>
              <a:rPr lang="el-GR" dirty="0"/>
              <a:t>: ταξιδεύουν μέσω των συνάψεων προκαλώντας διέγερση των </a:t>
            </a:r>
            <a:r>
              <a:rPr lang="el-GR" dirty="0" err="1"/>
              <a:t>δενδριτών</a:t>
            </a:r>
            <a:r>
              <a:rPr lang="el-GR" dirty="0"/>
              <a:t> ή των κυτταρικών σωμάτων νευρώνων</a:t>
            </a:r>
            <a:endParaRPr lang="en-US" dirty="0"/>
          </a:p>
          <a:p>
            <a:pPr lvl="0"/>
            <a:r>
              <a:rPr lang="el-GR" dirty="0"/>
              <a:t>Διαφορετικοί νευρώνες </a:t>
            </a:r>
            <a:r>
              <a:rPr lang="el-GR" dirty="0">
                <a:sym typeface="Wingdings" panose="05000000000000000000" pitchFamily="2" charset="2"/>
              </a:rPr>
              <a:t></a:t>
            </a:r>
            <a:r>
              <a:rPr lang="el-GR" dirty="0"/>
              <a:t> διαφορετικά είδη νευροδιαβιβαστών.</a:t>
            </a:r>
            <a:endParaRPr lang="en-US" dirty="0"/>
          </a:p>
          <a:p>
            <a:pPr lvl="0"/>
            <a:r>
              <a:rPr lang="el-GR" dirty="0"/>
              <a:t>Νευροδιαβιβαστές: αυξάνουν ή αναστέλλουν τον βαθμό ηλεκτρικής δραστηριότητας των νευρώνων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850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Μέθοδοι στην έρευνα του </a:t>
            </a:r>
            <a:r>
              <a:rPr lang="el-GR" dirty="0" smtClean="0"/>
              <a:t>εγκεφάλου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61872" y="1828800"/>
            <a:ext cx="8595360" cy="4646645"/>
          </a:xfrm>
        </p:spPr>
        <p:txBody>
          <a:bodyPr>
            <a:normAutofit fontScale="47500" lnSpcReduction="20000"/>
          </a:bodyPr>
          <a:lstStyle/>
          <a:p>
            <a:pPr lvl="0"/>
            <a:r>
              <a:rPr lang="el-GR" b="1" dirty="0"/>
              <a:t>Μελέτες σε ζώα </a:t>
            </a:r>
            <a:r>
              <a:rPr lang="el-GR" dirty="0"/>
              <a:t>(π.χ., αφαίρεση συγκεκριμένου τμήματος εγκεφάλου, αύξηση ορμονών)</a:t>
            </a:r>
            <a:endParaRPr lang="en-US" dirty="0"/>
          </a:p>
          <a:p>
            <a:pPr lvl="1"/>
            <a:r>
              <a:rPr lang="el-GR" dirty="0" smtClean="0"/>
              <a:t>Τα </a:t>
            </a:r>
            <a:r>
              <a:rPr lang="el-GR" dirty="0"/>
              <a:t>ποντίκια δεν διαθέτουν πολλές από τις σύνθετες γνωστικές ικανότητες του ανθρώπου</a:t>
            </a:r>
            <a:endParaRPr lang="en-US" dirty="0"/>
          </a:p>
          <a:p>
            <a:pPr lvl="0"/>
            <a:r>
              <a:rPr lang="el-GR" b="1" dirty="0" err="1"/>
              <a:t>Νεκροτομικές</a:t>
            </a:r>
            <a:r>
              <a:rPr lang="el-GR" b="1" dirty="0"/>
              <a:t> μελέτες </a:t>
            </a:r>
            <a:r>
              <a:rPr lang="el-GR" dirty="0"/>
              <a:t>(μεταθανάτια επιστημονική έρευνα εγκεφάλου)</a:t>
            </a:r>
            <a:endParaRPr lang="en-US" dirty="0"/>
          </a:p>
          <a:p>
            <a:pPr lvl="1"/>
            <a:r>
              <a:rPr lang="el-GR" dirty="0" smtClean="0"/>
              <a:t>Δεν </a:t>
            </a:r>
            <a:r>
              <a:rPr lang="el-GR" dirty="0"/>
              <a:t>καταδεικνύουν το όριο δημιουργίας νέων συνάψεων κατά την ανάπτυξη του παιδικού εγκεφάλου. </a:t>
            </a:r>
            <a:endParaRPr lang="en-US" dirty="0"/>
          </a:p>
          <a:p>
            <a:pPr lvl="0"/>
            <a:r>
              <a:rPr lang="el-GR" b="1" dirty="0"/>
              <a:t>Μελέτες περιπτώσεων ανθρώπων με εγκεφαλικές βλάβες και άλλες παθολογικές καταστάσεις</a:t>
            </a:r>
            <a:endParaRPr lang="en-US" dirty="0"/>
          </a:p>
          <a:p>
            <a:pPr lvl="1"/>
            <a:r>
              <a:rPr lang="el-GR" dirty="0" smtClean="0"/>
              <a:t>Οι </a:t>
            </a:r>
            <a:r>
              <a:rPr lang="el-GR" dirty="0"/>
              <a:t>εγκεφαλικές βλάβες επηρεάζουν ταυτοχρόνως πολλές περιοχές του εγκεφάλου </a:t>
            </a:r>
            <a:endParaRPr lang="en-US" dirty="0"/>
          </a:p>
          <a:p>
            <a:pPr lvl="0"/>
            <a:r>
              <a:rPr lang="el-GR" b="1" dirty="0"/>
              <a:t>Ηλεκτρική καταγραφή </a:t>
            </a:r>
            <a:r>
              <a:rPr lang="el-GR" dirty="0"/>
              <a:t>(ηλεκτροεγκεφαλογράφημα = καταγραφή των μοτίβων της ηλεκτρικής δραστηριότητας του εγκεφάλου)</a:t>
            </a:r>
            <a:endParaRPr lang="en-US" dirty="0"/>
          </a:p>
          <a:p>
            <a:pPr lvl="1"/>
            <a:r>
              <a:rPr lang="el-GR" dirty="0" smtClean="0"/>
              <a:t>Δεν </a:t>
            </a:r>
            <a:r>
              <a:rPr lang="el-GR" dirty="0"/>
              <a:t>παρέχει όλες τις πληροφορίες για το πού συντελούνται οι νοητικές διεργασίες.</a:t>
            </a:r>
            <a:endParaRPr lang="en-US" dirty="0"/>
          </a:p>
          <a:p>
            <a:pPr lvl="0"/>
            <a:r>
              <a:rPr lang="el-GR" b="1" dirty="0"/>
              <a:t>Απεικόνιση του νευρικού συστήματος </a:t>
            </a:r>
            <a:r>
              <a:rPr lang="el-GR" dirty="0"/>
              <a:t>(Φωτογραφίες της ροής του αίματος ή των μεταβολικών ρυθμών σε σημεία του εγκεφάλου κατά την εκτέλεση συγκεκριμένης λειτουργίας)</a:t>
            </a:r>
            <a:endParaRPr lang="en-US" dirty="0"/>
          </a:p>
          <a:p>
            <a:pPr lvl="1"/>
            <a:r>
              <a:rPr lang="el-GR" dirty="0" smtClean="0"/>
              <a:t>Ακριβά </a:t>
            </a:r>
            <a:r>
              <a:rPr lang="el-GR" dirty="0"/>
              <a:t>διαγνωστικά μηχανήματα που είναι λίγο διαθέσιμα για τη βασική </a:t>
            </a:r>
            <a:r>
              <a:rPr lang="el-GR" dirty="0" smtClean="0"/>
              <a:t>έρευνα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710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Τα μέρη του εγκεφάλου</a:t>
            </a:r>
            <a:r>
              <a:rPr lang="en-US" smtClean="0"/>
              <a:t/>
            </a:r>
            <a:br>
              <a:rPr lang="en-US" smtClean="0"/>
            </a:b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pPr/>
              <a:t>8</a:t>
            </a:fld>
            <a:endParaRPr lang="en-US"/>
          </a:p>
        </p:txBody>
      </p:sp>
      <p:pic>
        <p:nvPicPr>
          <p:cNvPr id="16" name="Content Placeholder 1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62063" y="2037607"/>
            <a:ext cx="8594725" cy="3933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6305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lvl="0"/>
            <a:r>
              <a:rPr lang="el-GR" b="1" dirty="0"/>
              <a:t>Ρομβοειδής εγκέφαλος: </a:t>
            </a:r>
            <a:r>
              <a:rPr lang="el-GR" dirty="0"/>
              <a:t>Κατώτερο μέρος του εγκεφάλου: προμήκης μυελός, γέφυρα, παρεγκεφαλίδα</a:t>
            </a:r>
            <a:endParaRPr lang="en-US" dirty="0"/>
          </a:p>
          <a:p>
            <a:pPr lvl="0"/>
            <a:r>
              <a:rPr lang="el-GR" b="1" dirty="0"/>
              <a:t>Μέσος εγκέφαλος: </a:t>
            </a:r>
            <a:r>
              <a:rPr lang="el-GR" dirty="0"/>
              <a:t>Υποστηρικτικός ρόλος για την όραση &amp; την ακοή, δικτυωτός σχηματισμός (προσοχή &amp; συνείδηση)</a:t>
            </a:r>
            <a:endParaRPr lang="en-US" dirty="0"/>
          </a:p>
          <a:p>
            <a:pPr lvl="0"/>
            <a:r>
              <a:rPr lang="el-GR" b="1" dirty="0"/>
              <a:t>Πρόσθιος εγκέφαλος: </a:t>
            </a:r>
            <a:r>
              <a:rPr lang="el-GR" dirty="0"/>
              <a:t>Σύνθετες λειτουργίες πρωτευόντων θηλαστικών, φλοιός: αριστερό &amp; δεξί </a:t>
            </a:r>
            <a:r>
              <a:rPr lang="el-GR" dirty="0" smtClean="0"/>
              <a:t>ημισφαίριο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8416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View">
  <a:themeElements>
    <a:clrScheme name="View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Custom 2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View">
      <a:fillStyleLst>
        <a:solidFill>
          <a:schemeClr val="phClr"/>
        </a:solidFill>
        <a:solidFill>
          <a:schemeClr val="phClr">
            <a:tint val="60000"/>
            <a:satMod val="120000"/>
          </a:schemeClr>
        </a:solidFill>
        <a:solidFill>
          <a:schemeClr val="phClr">
            <a:shade val="75000"/>
            <a:satMod val="13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3970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95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240" dir="5400000" algn="tl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9525" prstMaterial="flat">
            <a:bevelT w="0" h="0" prst="coolSlant"/>
            <a:contourClr>
              <a:schemeClr val="phClr">
                <a:shade val="35000"/>
                <a:satMod val="130000"/>
              </a:schemeClr>
            </a:contourClr>
          </a:sp3d>
        </a:effectStyle>
        <a:effectStyle>
          <a:effectLst>
            <a:outerShdw blurRad="76200" dist="25400" dir="5400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9050" prstMaterial="flat">
            <a:bevelT w="0" h="0" prst="coolSlant"/>
            <a:contourClr>
              <a:schemeClr val="phClr">
                <a:shade val="25000"/>
                <a:satMod val="14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4000"/>
                <a:shade val="98000"/>
                <a:satMod val="130000"/>
                <a:lumMod val="102000"/>
              </a:schemeClr>
            </a:gs>
            <a:gs pos="100000">
              <a:schemeClr val="phClr">
                <a:tint val="98000"/>
                <a:shade val="78000"/>
                <a:satMod val="14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iew" id="{BA0EB5A6-F2D4-4F82-977B-64ADEE4A2A69}" vid="{7B713C7F-58B7-4AE9-B361-B13EB9EC4C0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TM03457515[[fn=View]]</Template>
  <TotalTime>89</TotalTime>
  <Words>1216</Words>
  <Application>Microsoft Office PowerPoint</Application>
  <PresentationFormat>Widescreen</PresentationFormat>
  <Paragraphs>120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5" baseType="lpstr">
      <vt:lpstr>Arial</vt:lpstr>
      <vt:lpstr>Arial Narrow</vt:lpstr>
      <vt:lpstr>Calibri</vt:lpstr>
      <vt:lpstr>Wingdings</vt:lpstr>
      <vt:lpstr>Wingdings 2</vt:lpstr>
      <vt:lpstr>View</vt:lpstr>
      <vt:lpstr>ΚΕΦΑΛΑΙΟ 2</vt:lpstr>
      <vt:lpstr>Δομικές μονάδες του ανθρώπινου νευρικού συστήματος </vt:lpstr>
      <vt:lpstr>Νευρώνες – Συνάψεις – Νευρογλοιακά κύτταρα</vt:lpstr>
      <vt:lpstr>Νευρώνες</vt:lpstr>
      <vt:lpstr>Η φύση των νευρώνων και οι συνδέσεις τους</vt:lpstr>
      <vt:lpstr>Συνάψεις</vt:lpstr>
      <vt:lpstr>Μέθοδοι στην έρευνα του εγκεφάλου</vt:lpstr>
      <vt:lpstr>Τα μέρη του εγκεφάλου </vt:lpstr>
      <vt:lpstr>PowerPoint Presentation</vt:lpstr>
      <vt:lpstr>Τα μέρη του εγκεφάλου</vt:lpstr>
      <vt:lpstr>Το αριστερό και το δεξιό ημισφαίριο του εγκεφάλου </vt:lpstr>
      <vt:lpstr>Ανάπτυξη του εγκεφάλου (1)</vt:lpstr>
      <vt:lpstr>Ανάπτυξη του εγκεφάλου (2)</vt:lpstr>
      <vt:lpstr>Παράγοντες που επηρεάζουν την ανάπτυξη του εγκεφάλου (1)</vt:lpstr>
      <vt:lpstr>Υπάρχουν κρίσιμες ή ευαίσθητες περίοδοι στην ανάπτυξη του εγκεφάλου;</vt:lpstr>
      <vt:lpstr>Πλαστικότητα αναμενόμενη και εξαρτώμενη από την εμπειρία </vt:lpstr>
      <vt:lpstr>Είναι ο εγκέφαλος «προγραμματισμένος» να γνωρίζει και να μαθαίνει πράγματα;</vt:lpstr>
      <vt:lpstr>Η νευρολογική βάση της μάθησης</vt:lpstr>
      <vt:lpstr>Εκπαιδευτικές επιπτώσεις της έρευνας του εγκεφάλου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ΚΕΦΑΛΑΙΟ 1</dc:title>
  <dc:creator>Gutenberg</dc:creator>
  <cp:lastModifiedBy>Gutenberg</cp:lastModifiedBy>
  <cp:revision>12</cp:revision>
  <dcterms:created xsi:type="dcterms:W3CDTF">2020-10-05T12:40:39Z</dcterms:created>
  <dcterms:modified xsi:type="dcterms:W3CDTF">2020-10-20T11:02:49Z</dcterms:modified>
</cp:coreProperties>
</file>