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5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7F7D6-77F9-4C9D-9C56-85BBF6181751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8095B-18BA-4495-9D1F-E1EB17276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CEDD-C201-4363-8ECA-182E6CA73CAA}" type="datetime1">
              <a:rPr lang="en-US" smtClean="0"/>
              <a:t>10/14/2020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70CB-3E97-4C36-8835-940DE58C296C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140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D740-BEB9-4581-877B-F700804ED16C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5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 sz="3000"/>
            </a:lvl1pPr>
            <a:lvl2pPr>
              <a:lnSpc>
                <a:spcPct val="150000"/>
              </a:lnSpc>
              <a:defRPr sz="2600"/>
            </a:lvl2pPr>
            <a:lvl3pPr>
              <a:lnSpc>
                <a:spcPct val="150000"/>
              </a:lnSpc>
              <a:defRPr sz="2200"/>
            </a:lvl3pPr>
            <a:lvl4pPr>
              <a:lnSpc>
                <a:spcPct val="150000"/>
              </a:lnSpc>
              <a:defRPr sz="1800"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54E7D-25E7-44AB-8290-0D323D22A2F3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8747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C1A70-BB39-4AED-8F54-5E173DA0D80D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981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5BC8F-1284-4C3C-AF96-C9EC11920904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07008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8E246-E832-46ED-A411-4F508051C6A4}" type="datetime1">
              <a:rPr lang="en-US" smtClean="0"/>
              <a:t>10/14/2020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337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C0C69-FD2D-4A50-BB64-7801246210D9}" type="datetime1">
              <a:rPr lang="en-US" smtClean="0"/>
              <a:t>10/14/2020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429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E6F0-192D-4C1E-97A8-DF0F939D70EF}" type="datetime1">
              <a:rPr lang="en-US" smtClean="0"/>
              <a:t>10/14/2020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14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A815-A757-4839-8A80-BC9176603A2B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0F46-52B9-4586-A064-D4551E56D8DA}" type="datetime1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0A54787-92E7-4A16-B62F-D4BAB4056F3D}" type="datetime1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26CAC55B-71EC-4503-B5F4-AF0AA7D72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3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5271447"/>
            <a:ext cx="6087447" cy="614149"/>
          </a:xfrm>
        </p:spPr>
        <p:txBody>
          <a:bodyPr>
            <a:normAutofit/>
          </a:bodyPr>
          <a:lstStyle/>
          <a:p>
            <a:pPr algn="r"/>
            <a:r>
              <a:rPr lang="el-GR" sz="3500" dirty="0"/>
              <a:t>ΚΕΦΑΛΑΙΟ 1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5885596"/>
            <a:ext cx="6087447" cy="433316"/>
          </a:xfrm>
        </p:spPr>
        <p:txBody>
          <a:bodyPr>
            <a:normAutofit/>
          </a:bodyPr>
          <a:lstStyle/>
          <a:p>
            <a:pPr algn="r"/>
            <a:r>
              <a:rPr lang="el-GR" dirty="0"/>
              <a:t>ΜΑΘΗΣΗ: ΟΡΙΣΜΟΣ, ΑΡΧΕΣ ΚΑΙ ΘΕΩΡΙΕΣ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406960"/>
            <a:ext cx="4310418" cy="595289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57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Πλεονεκτήματα και μειονεκτήματα των θεωριών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/>
              <a:t>Πλεονεκτήματα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el-GR" dirty="0"/>
              <a:t>Σύνοψη των αποτελεσμάτων ερευνητικών εργασιών &amp; ενσωμάτωση πολυάριθμων αρχών μάθησης (περιεκτικότητα)</a:t>
            </a:r>
            <a:endParaRPr lang="en-US" dirty="0"/>
          </a:p>
          <a:p>
            <a:pPr lvl="0"/>
            <a:r>
              <a:rPr lang="el-GR" dirty="0"/>
              <a:t>Αφετηρίες για διεξαγωγή νέων ερευνών &amp; ερευνητικές ερωτήσεις άξιες μελέτης</a:t>
            </a:r>
            <a:endParaRPr lang="en-US" dirty="0"/>
          </a:p>
          <a:p>
            <a:pPr lvl="0"/>
            <a:r>
              <a:rPr lang="el-GR" dirty="0"/>
              <a:t>Κατανόηση της σημασίας των ερευνητικών ευρημάτων &amp; ερμηνεία</a:t>
            </a:r>
            <a:endParaRPr lang="en-US" dirty="0"/>
          </a:p>
          <a:p>
            <a:pPr lvl="0"/>
            <a:r>
              <a:rPr lang="el-GR" dirty="0"/>
              <a:t>Νέοι μηχανισμοί μάθησης &amp; εκδηλώσεις της, σχεδιασμός κατάλληλων διδακτικών στρατηγικών &amp; συνθηκών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l-GR" dirty="0"/>
              <a:t>Πιθανά μειονεκτήματα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lvl="0"/>
            <a:r>
              <a:rPr lang="el-GR" dirty="0"/>
              <a:t>Καμία μεμονωμένη θεωρία δεν εξηγεί το καθετί που προκύπτει από την έρευνα της μάθησης</a:t>
            </a:r>
            <a:endParaRPr lang="en-US" dirty="0"/>
          </a:p>
          <a:p>
            <a:pPr lvl="0"/>
            <a:r>
              <a:rPr lang="el-GR" dirty="0"/>
              <a:t>Επιρροή κάθε καινούργιας πληροφορίας, προκαταλαμβάνοντας τη γνώση για τη μάθηση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0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8" grpId="0" build="p"/>
      <p:bldP spid="9" grpId="0" build="p"/>
      <p:bldP spid="10" grpId="0" build="p"/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Εφαρμόζοντας τις γνώσεις μας για τη μάθηση στη διδακτική πράξη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Μεγάλο μέρος της μάθησης λαμβάνει χώρα στο πλαίσιο της σχολικής αίθουσας </a:t>
            </a:r>
            <a:endParaRPr lang="en-US" dirty="0"/>
          </a:p>
          <a:p>
            <a:pPr lvl="0"/>
            <a:r>
              <a:rPr lang="el-GR" dirty="0"/>
              <a:t>Εξάρτηση από το περιβάλλον για απόκτηση απαραίτητης γνώσης &amp; δεξιοτήτων που χρειάζονται προκειμένου να γίνουν παραγωγικά μέλη της κοινωνίας </a:t>
            </a:r>
            <a:endParaRPr lang="en-US" dirty="0"/>
          </a:p>
          <a:p>
            <a:pPr lvl="0"/>
            <a:r>
              <a:rPr lang="el-GR" dirty="0"/>
              <a:t>Μεγιστοποίηση παραγωγικής μάθησης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κατανόηση εκ μέρους των εκπαιδευτικών, των παραγόντων που επηρεάζουν τη μάθηση (αρχές) &amp; των διαδικασιών που εδράζονται στη βάση των αρχών (θεωρίες)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0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Arial Narrow" panose="020B0606020202030204" pitchFamily="34" charset="0"/>
              </a:rPr>
              <a:t>Η σημασία της μάθησης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988191"/>
            <a:ext cx="9692640" cy="4191946"/>
          </a:xfrm>
        </p:spPr>
        <p:txBody>
          <a:bodyPr>
            <a:normAutofit fontScale="92500" lnSpcReduction="20000"/>
          </a:bodyPr>
          <a:lstStyle/>
          <a:p>
            <a:r>
              <a:rPr lang="el-GR" sz="3200" dirty="0">
                <a:latin typeface="Arial Narrow" panose="020B0606020202030204" pitchFamily="34" charset="0"/>
              </a:rPr>
              <a:t>Ικανότητα κατάκτησης μεγάλου όγκου γνώσης &amp; ποικιλίας συμπεριφορών </a:t>
            </a:r>
            <a:r>
              <a:rPr lang="el-GR" sz="3200" dirty="0">
                <a:latin typeface="Arial Narrow" panose="020B0606020202030204" pitchFamily="34" charset="0"/>
                <a:sym typeface="Wingdings" panose="05000000000000000000" pitchFamily="2" charset="2"/>
              </a:rPr>
              <a:t></a:t>
            </a:r>
            <a:r>
              <a:rPr lang="el-GR" sz="3200" dirty="0">
                <a:latin typeface="Arial Narrow" panose="020B0606020202030204" pitchFamily="34" charset="0"/>
              </a:rPr>
              <a:t> ευελιξία &amp; προσαρμοστικότητα</a:t>
            </a:r>
            <a:endParaRPr lang="en-US" sz="3200" dirty="0">
              <a:latin typeface="Arial Narrow" panose="020B0606020202030204" pitchFamily="34" charset="0"/>
            </a:endParaRPr>
          </a:p>
          <a:p>
            <a:r>
              <a:rPr lang="el-GR" sz="3200" dirty="0">
                <a:latin typeface="Arial Narrow" panose="020B0606020202030204" pitchFamily="34" charset="0"/>
              </a:rPr>
              <a:t>Συμπεριφορά </a:t>
            </a:r>
            <a:r>
              <a:rPr lang="el-GR" sz="3200" dirty="0">
                <a:latin typeface="Arial Narrow" panose="020B0606020202030204" pitchFamily="34" charset="0"/>
                <a:sym typeface="Wingdings" panose="05000000000000000000" pitchFamily="2" charset="2"/>
              </a:rPr>
              <a:t></a:t>
            </a:r>
            <a:r>
              <a:rPr lang="el-GR" sz="3200" dirty="0">
                <a:latin typeface="Arial Narrow" panose="020B0606020202030204" pitchFamily="34" charset="0"/>
              </a:rPr>
              <a:t> αντικείμενο μάθησης παρά ενστίκτου, σημασία των εμπειριών </a:t>
            </a:r>
            <a:endParaRPr lang="en-US" sz="3200" dirty="0">
              <a:latin typeface="Arial Narrow" panose="020B0606020202030204" pitchFamily="34" charset="0"/>
            </a:endParaRPr>
          </a:p>
          <a:p>
            <a:r>
              <a:rPr lang="el-GR" sz="3200" dirty="0">
                <a:latin typeface="Arial Narrow" panose="020B0606020202030204" pitchFamily="34" charset="0"/>
              </a:rPr>
              <a:t>Τροποποίηση συμπεριφοράς </a:t>
            </a:r>
            <a:r>
              <a:rPr lang="el-GR" sz="3200" dirty="0">
                <a:latin typeface="Arial Narrow" panose="020B0606020202030204" pitchFamily="34" charset="0"/>
                <a:sym typeface="Wingdings" panose="05000000000000000000" pitchFamily="2" charset="2"/>
              </a:rPr>
              <a:t></a:t>
            </a:r>
            <a:r>
              <a:rPr lang="el-GR" sz="3200" dirty="0">
                <a:latin typeface="Arial Narrow" panose="020B0606020202030204" pitchFamily="34" charset="0"/>
              </a:rPr>
              <a:t> ποιες πράξεις οδηγούν σε επιτυχή αποτελέσματα </a:t>
            </a:r>
            <a:endParaRPr lang="en-US" sz="3200" dirty="0">
              <a:latin typeface="Arial Narrow" panose="020B0606020202030204" pitchFamily="34" charset="0"/>
            </a:endParaRP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Ορίζοντας τη μάθηση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l-GR" b="1" smtClean="0"/>
              <a:t>Μάθηση</a:t>
            </a:r>
            <a:r>
              <a:rPr lang="el-GR" smtClean="0"/>
              <a:t> = μακροπρόθεσμη αλλαγή στις νοητικές αναπαραστάσεις ή συνειρμούς που οφείλεται στην εμπειρία.</a:t>
            </a:r>
            <a:endParaRPr lang="en-US" smtClean="0"/>
          </a:p>
          <a:p>
            <a:pPr lvl="0"/>
            <a:r>
              <a:rPr lang="en-US" smtClean="0"/>
              <a:t>M</a:t>
            </a:r>
            <a:r>
              <a:rPr lang="el-GR" smtClean="0"/>
              <a:t>ακροπρόθεσμη αλλαγή: όχι σύντομη, μεταβατική αξιοποίηση της πληροφορίας</a:t>
            </a:r>
            <a:r>
              <a:rPr lang="en-US" smtClean="0"/>
              <a:t>, </a:t>
            </a:r>
            <a:r>
              <a:rPr lang="el-GR" smtClean="0"/>
              <a:t>δεν διαρκεί για πάντα </a:t>
            </a:r>
            <a:endParaRPr lang="en-US" smtClean="0"/>
          </a:p>
          <a:p>
            <a:pPr lvl="0"/>
            <a:r>
              <a:rPr lang="el-GR" smtClean="0"/>
              <a:t>Νοητικές αναπαραστάσεις ή συνειρμοί: βάση στον εγκέφαλο</a:t>
            </a:r>
            <a:endParaRPr lang="en-US" smtClean="0"/>
          </a:p>
          <a:p>
            <a:pPr lvl="0"/>
            <a:r>
              <a:rPr lang="el-GR" smtClean="0"/>
              <a:t>Οφείλεται στην εμπειρία: όχι στη σωματική ωρίμανση, κόπωση, κατανάλωση αλκοόλ ή ναρκωτικών ουσιών, εκδήλωση ψυχικών ασθενειών</a:t>
            </a:r>
            <a:endParaRPr lang="en-US" smtClean="0"/>
          </a:p>
          <a:p>
            <a:pPr lvl="0"/>
            <a:r>
              <a:rPr lang="el-GR" smtClean="0"/>
              <a:t>Μερικές φορές παθητική διαδικασία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75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Καθορίζοντας το πότε συντελείται η μάθηση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/>
              <a:t>Παρουσίαση εντελώς καινούργιας συμπεριφοράς </a:t>
            </a:r>
            <a:endParaRPr lang="en-US" dirty="0"/>
          </a:p>
          <a:p>
            <a:pPr lvl="0"/>
            <a:r>
              <a:rPr lang="el-GR" dirty="0"/>
              <a:t>Αλλαγή στη συχνότητα, ταχύτητα, ένταση, πολυπλοκότητα ήδη υπάρχουσας συμπεριφοράς</a:t>
            </a:r>
            <a:endParaRPr lang="en-US" dirty="0"/>
          </a:p>
          <a:p>
            <a:pPr lvl="0"/>
            <a:r>
              <a:rPr lang="el-GR" dirty="0"/>
              <a:t>Ανταπόκριση με διαφορετικό τρόπο σε συγκεκριμένο ερέθισμα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47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Τύποι έρευνας για τη μάθηση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l-GR" b="1" dirty="0"/>
              <a:t>Βασική Έρευνα:</a:t>
            </a:r>
            <a:r>
              <a:rPr lang="el-GR" dirty="0"/>
              <a:t> συγκεκριμένες μαθησιακές διαδικασίες κάτω από αυστηρά ελεγχόμενες συνθήκες, αντιδράσεις ανθρώπων σε επινοημένες μαθησιακές εμπειρίες στο εργαστήριο</a:t>
            </a:r>
            <a:endParaRPr lang="en-US" dirty="0"/>
          </a:p>
          <a:p>
            <a:pPr lvl="0"/>
            <a:r>
              <a:rPr lang="el-GR" b="1" dirty="0"/>
              <a:t>Εφαρμοσμένη Έρευνα: </a:t>
            </a:r>
            <a:r>
              <a:rPr lang="el-GR" dirty="0"/>
              <a:t>ανθρώπινη μάθηση σε «αληθινά» πλαίσια &amp; προκλήσεις της πραγματικότητας </a:t>
            </a:r>
            <a:endParaRPr lang="en-US" dirty="0"/>
          </a:p>
          <a:p>
            <a:pPr lvl="0"/>
            <a:r>
              <a:rPr lang="el-GR" b="1" dirty="0"/>
              <a:t>Είδη δεδομένων:</a:t>
            </a:r>
            <a:endParaRPr lang="en-US" b="1" dirty="0"/>
          </a:p>
          <a:p>
            <a:pPr lvl="1"/>
            <a:r>
              <a:rPr lang="el-GR" dirty="0"/>
              <a:t>1.</a:t>
            </a:r>
            <a:r>
              <a:rPr lang="el-GR" b="1" dirty="0"/>
              <a:t> ποσοτικά</a:t>
            </a:r>
            <a:r>
              <a:rPr lang="el-GR" dirty="0"/>
              <a:t> = μορφή μετρήσεων ή άλλων αριθμών</a:t>
            </a:r>
            <a:endParaRPr lang="en-US" dirty="0"/>
          </a:p>
          <a:p>
            <a:pPr lvl="1"/>
            <a:r>
              <a:rPr lang="el-GR" dirty="0"/>
              <a:t>2. </a:t>
            </a:r>
            <a:r>
              <a:rPr lang="el-GR" b="1" dirty="0"/>
              <a:t>ποιοτικά</a:t>
            </a:r>
            <a:r>
              <a:rPr lang="el-GR" dirty="0"/>
              <a:t> = σύνθετες γλωσσικές ή </a:t>
            </a:r>
            <a:r>
              <a:rPr lang="el-GR" dirty="0" err="1"/>
              <a:t>συμπεριφορικές</a:t>
            </a:r>
            <a:r>
              <a:rPr lang="el-GR" dirty="0"/>
              <a:t> εκδηλώσεις που εξετάζονται από ερευνητή για παρουσία ή απουσία συγκεκριμένων περιεχομένων ή δεξιοτήτων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71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Πώς εξελίχθηκαν οι θεωρίες της μάθησης με το πέρασμα του χρόνου (1)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l-GR" dirty="0"/>
              <a:t>Δομισμός (</a:t>
            </a:r>
            <a:r>
              <a:rPr lang="en-US" dirty="0"/>
              <a:t>Wundt</a:t>
            </a:r>
            <a:r>
              <a:rPr lang="el-GR" dirty="0"/>
              <a:t>) και Λειτουργισμός (</a:t>
            </a:r>
            <a:r>
              <a:rPr lang="en-US" dirty="0"/>
              <a:t>Dewey</a:t>
            </a:r>
            <a:r>
              <a:rPr lang="el-GR" dirty="0"/>
              <a:t>)</a:t>
            </a:r>
            <a:endParaRPr lang="en-US" dirty="0"/>
          </a:p>
          <a:p>
            <a:pPr lvl="1"/>
            <a:r>
              <a:rPr lang="el-GR" dirty="0"/>
              <a:t>Απουσιάζει ακριβής, προσεκτικά καθορισμένη ερευνητική μεθοδολογία</a:t>
            </a:r>
            <a:endParaRPr lang="en-US" dirty="0"/>
          </a:p>
          <a:p>
            <a:pPr lvl="1"/>
            <a:r>
              <a:rPr lang="el-GR" i="1" dirty="0"/>
              <a:t>Ενδοσκόπηση</a:t>
            </a:r>
            <a:r>
              <a:rPr lang="el-GR" dirty="0"/>
              <a:t> = άτομα καλούνται να «κοιτάξουν» στο μυαλό τους &amp; να περιγράψουν εκείνο που σκέπτονται</a:t>
            </a:r>
            <a:endParaRPr lang="en-US" dirty="0"/>
          </a:p>
          <a:p>
            <a:pPr lvl="0"/>
            <a:r>
              <a:rPr lang="el-GR" dirty="0"/>
              <a:t>Συμπεριφορισμός </a:t>
            </a:r>
            <a:endParaRPr lang="en-US" dirty="0"/>
          </a:p>
          <a:p>
            <a:pPr lvl="1"/>
            <a:r>
              <a:rPr lang="el-GR" dirty="0" err="1"/>
              <a:t>Παρατηρήσιμα</a:t>
            </a:r>
            <a:r>
              <a:rPr lang="el-GR" dirty="0"/>
              <a:t> &amp; αντικειμενικά μετρήσιμα πράγματα</a:t>
            </a:r>
            <a:endParaRPr lang="en-US" dirty="0"/>
          </a:p>
          <a:p>
            <a:pPr lvl="1"/>
            <a:r>
              <a:rPr lang="el-GR" dirty="0"/>
              <a:t>Συμπεριφορές ατόμων (αντιδράσεις ή αποκρίσεις) </a:t>
            </a:r>
            <a:endParaRPr lang="en-US" dirty="0"/>
          </a:p>
          <a:p>
            <a:pPr lvl="1"/>
            <a:r>
              <a:rPr lang="el-GR" dirty="0"/>
              <a:t>Γεγονότα του περιβάλλοντος (ερεθίσματα)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προηγούνται &amp; έπονται των αντιδράσεων </a:t>
            </a:r>
            <a:endParaRPr lang="en-US" dirty="0"/>
          </a:p>
          <a:p>
            <a:pPr lvl="1"/>
            <a:r>
              <a:rPr lang="el-GR" dirty="0"/>
              <a:t>Μάθηση &amp; συμπεριφορά: μέσω ανάλυσης σχέσεων ερεθίσματος - αντίδρασης</a:t>
            </a:r>
            <a:endParaRPr lang="en-US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32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Πώς εξελίχθηκαν οι θεωρίες της μάθησης με το πέρασμα του χρόνου (</a:t>
            </a:r>
            <a:r>
              <a:rPr lang="en-US" dirty="0"/>
              <a:t>2</a:t>
            </a:r>
            <a:r>
              <a:rPr lang="el-GR" dirty="0"/>
              <a:t>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l-GR" dirty="0"/>
              <a:t>Θεωρία Κοινωνικής Μάθησης </a:t>
            </a:r>
            <a:endParaRPr lang="en-US" dirty="0"/>
          </a:p>
          <a:p>
            <a:pPr lvl="1"/>
            <a:r>
              <a:rPr lang="el-GR" dirty="0"/>
              <a:t>Αρχές δεκαετίας 1940 </a:t>
            </a:r>
            <a:endParaRPr lang="en-US" dirty="0"/>
          </a:p>
          <a:p>
            <a:pPr lvl="1"/>
            <a:r>
              <a:rPr lang="el-GR" dirty="0"/>
              <a:t>Μάθηση νέας συμπεριφοράς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παρακολούθηση &amp; αντιγραφή άλλων ανθρώπων </a:t>
            </a:r>
            <a:endParaRPr lang="en-US" dirty="0"/>
          </a:p>
          <a:p>
            <a:pPr lvl="1"/>
            <a:r>
              <a:rPr lang="el-GR" i="1" dirty="0"/>
              <a:t>Μίμηση προτύπου </a:t>
            </a:r>
            <a:r>
              <a:rPr lang="el-GR" dirty="0"/>
              <a:t>(</a:t>
            </a:r>
            <a:r>
              <a:rPr lang="el-GR" b="1" dirty="0"/>
              <a:t>θεωρία κοινωνικής μάθησης</a:t>
            </a:r>
            <a:r>
              <a:rPr lang="el-GR" dirty="0"/>
              <a:t>)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τρόπος μάθησης μέσω παρατήρησης  των γύρω τους</a:t>
            </a:r>
            <a:endParaRPr lang="en-US" dirty="0"/>
          </a:p>
          <a:p>
            <a:pPr lvl="1"/>
            <a:r>
              <a:rPr lang="el-GR" i="1" dirty="0"/>
              <a:t>Μορφολογικοί ψυχολόγοι </a:t>
            </a:r>
            <a:r>
              <a:rPr lang="el-GR" dirty="0"/>
              <a:t>(</a:t>
            </a:r>
            <a:r>
              <a:rPr lang="en-US" b="1" dirty="0"/>
              <a:t>Gestalt</a:t>
            </a:r>
            <a:r>
              <a:rPr lang="el-GR" dirty="0"/>
              <a:t>)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περιγραφή ποικιλίας αξιοπερίεργων ευρημάτων </a:t>
            </a:r>
            <a:r>
              <a:rPr lang="el-GR" dirty="0" err="1"/>
              <a:t>σχετιζομένων</a:t>
            </a:r>
            <a:r>
              <a:rPr lang="el-GR" dirty="0"/>
              <a:t> με νοητικά φαινόμενα (π.χ., αντιληπτικότητα &amp; επίλυση προβλημάτων)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48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Πώς εξελίχθηκαν οι θεωρίες της μάθησης με το πέρασμα του χρόνου (</a:t>
            </a:r>
            <a:r>
              <a:rPr lang="en-US" dirty="0"/>
              <a:t>3</a:t>
            </a:r>
            <a:r>
              <a:rPr lang="el-GR" dirty="0"/>
              <a:t>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l-GR" b="1" dirty="0" err="1"/>
              <a:t>Κοινονικογνωστική</a:t>
            </a:r>
            <a:r>
              <a:rPr lang="el-GR" b="1" dirty="0"/>
              <a:t> Θεωρία </a:t>
            </a:r>
            <a:endParaRPr lang="en-US" b="1" dirty="0"/>
          </a:p>
          <a:p>
            <a:pPr lvl="1"/>
            <a:r>
              <a:rPr lang="el-GR" dirty="0"/>
              <a:t>Όχι συνολική εικόνα μάθησης μέσω μελέτης συμπεριφοράς </a:t>
            </a:r>
            <a:r>
              <a:rPr lang="en-US" dirty="0"/>
              <a:t>vs </a:t>
            </a:r>
            <a:r>
              <a:rPr lang="el-GR" dirty="0"/>
              <a:t>διεργασίες σκέψης ανθρώπου (</a:t>
            </a:r>
            <a:r>
              <a:rPr lang="el-GR" i="1" dirty="0"/>
              <a:t>νόηση</a:t>
            </a:r>
            <a:r>
              <a:rPr lang="el-GR" dirty="0"/>
              <a:t>)</a:t>
            </a:r>
            <a:endParaRPr lang="en-US" dirty="0"/>
          </a:p>
          <a:p>
            <a:pPr lvl="1"/>
            <a:r>
              <a:rPr lang="el-GR" dirty="0"/>
              <a:t>Γνωστική ψυχολογία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μεγάλη ποικιλία νοητικών φαινομένων με αντικειμενικές επιστημονικές μεθόδους</a:t>
            </a:r>
            <a:endParaRPr lang="en-US" dirty="0"/>
          </a:p>
          <a:p>
            <a:pPr lvl="1"/>
            <a:r>
              <a:rPr lang="el-GR" dirty="0"/>
              <a:t>Ενσωμάτωση γνωστικών διαδικασιών στη θεωρία κοινωνικής μάθησης </a:t>
            </a:r>
            <a:endParaRPr lang="en-US" dirty="0"/>
          </a:p>
          <a:p>
            <a:pPr lvl="0"/>
            <a:r>
              <a:rPr lang="el-GR" b="1" dirty="0" err="1"/>
              <a:t>Κοινωνικοπολιτισμική</a:t>
            </a:r>
            <a:r>
              <a:rPr lang="el-GR" b="1" dirty="0"/>
              <a:t> Θεωρία/Θεωρίες πλαισίου: </a:t>
            </a:r>
            <a:r>
              <a:rPr lang="el-GR" dirty="0"/>
              <a:t>Επίδραση της κοινωνικής αλληλεπίδρασης &amp; πολιτισμικής κληρονομιάς στην ανθρώπινη μάθηση &amp; γνωστική ανάπτυξη</a:t>
            </a:r>
            <a:endParaRPr lang="en-US" dirty="0"/>
          </a:p>
          <a:p>
            <a:pPr lvl="0"/>
            <a:r>
              <a:rPr lang="el-GR" b="1" dirty="0"/>
              <a:t>Γνωστική </a:t>
            </a:r>
            <a:r>
              <a:rPr lang="el-GR" b="1" dirty="0" err="1"/>
              <a:t>νευροεπιστήμη</a:t>
            </a:r>
            <a:r>
              <a:rPr lang="el-GR" b="1" dirty="0"/>
              <a:t>: </a:t>
            </a:r>
            <a:r>
              <a:rPr lang="el-GR" dirty="0"/>
              <a:t>εγκέφαλος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συμπεριφορά &amp; μάθηση των ατόμων, συμπεριφορά &amp; εμπειρίες ανθρώπων </a:t>
            </a:r>
            <a:r>
              <a:rPr lang="el-GR" dirty="0">
                <a:sym typeface="Wingdings" panose="05000000000000000000" pitchFamily="2" charset="2"/>
              </a:rPr>
              <a:t></a:t>
            </a:r>
            <a:r>
              <a:rPr lang="el-GR" dirty="0"/>
              <a:t> ανάπτυξη εγκεφάλου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70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Η εξέλιξη των θεωριών μάθησης διαχρονικά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745" r="15241"/>
          <a:stretch/>
        </p:blipFill>
        <p:spPr>
          <a:xfrm>
            <a:off x="2600131" y="1828800"/>
            <a:ext cx="5648130" cy="4351338"/>
          </a:xfr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26CAC55B-71EC-4503-B5F4-AF0AA7D720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7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RIAN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48</TotalTime>
  <Words>605</Words>
  <Application>Microsoft Office PowerPoint</Application>
  <PresentationFormat>Widescreen</PresentationFormat>
  <Paragraphs>68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Calibri</vt:lpstr>
      <vt:lpstr>Wingdings</vt:lpstr>
      <vt:lpstr>Wingdings 2</vt:lpstr>
      <vt:lpstr>View</vt:lpstr>
      <vt:lpstr>ΚΕΦΑΛΑΙΟ 1</vt:lpstr>
      <vt:lpstr>Η σημασία της μάθησης</vt:lpstr>
      <vt:lpstr>Ορίζοντας τη μάθηση</vt:lpstr>
      <vt:lpstr>Καθορίζοντας το πότε συντελείται η μάθηση </vt:lpstr>
      <vt:lpstr>Τύποι έρευνας για τη μάθηση</vt:lpstr>
      <vt:lpstr>Πώς εξελίχθηκαν οι θεωρίες της μάθησης με το πέρασμα του χρόνου (1) </vt:lpstr>
      <vt:lpstr>Πώς εξελίχθηκαν οι θεωρίες της μάθησης με το πέρασμα του χρόνου (2) </vt:lpstr>
      <vt:lpstr>Πώς εξελίχθηκαν οι θεωρίες της μάθησης με το πέρασμα του χρόνου (3) </vt:lpstr>
      <vt:lpstr>Η εξέλιξη των θεωριών μάθησης διαχρονικά</vt:lpstr>
      <vt:lpstr>Πλεονεκτήματα και μειονεκτήματα των θεωριών</vt:lpstr>
      <vt:lpstr>Εφαρμόζοντας τις γνώσεις μας για τη μάθηση στη διδακτική πράξη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ΚΕΦΑΛΑΙΟ 1</dc:title>
  <dc:creator>Gutenberg</dc:creator>
  <cp:lastModifiedBy>Gutenberg</cp:lastModifiedBy>
  <cp:revision>8</cp:revision>
  <dcterms:created xsi:type="dcterms:W3CDTF">2020-10-05T12:40:39Z</dcterms:created>
  <dcterms:modified xsi:type="dcterms:W3CDTF">2020-10-14T07:15:08Z</dcterms:modified>
</cp:coreProperties>
</file>