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125" d="100"/>
          <a:sy n="125" d="100"/>
        </p:scale>
        <p:origin x="226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10/9/2020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 smtClean="0"/>
              <a:t>5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/>
              <a:t>ΚΟΙΝΩΝΙΚΟΓΝΩΣ</a:t>
            </a:r>
            <a:r>
              <a:rPr lang="en-US" dirty="0"/>
              <a:t>TIKH</a:t>
            </a:r>
            <a:r>
              <a:rPr lang="el-GR" dirty="0"/>
              <a:t> ΘΕΩΡΙΑ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Συμπεριφορές που μαθαίνονται μέσω της μίμησης </a:t>
            </a:r>
            <a:r>
              <a:rPr lang="el-GR" dirty="0" smtClean="0"/>
              <a:t>προτύπου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Ακαδημαϊκές δεξιότητες (γνωστική μίμηση προτύπου)</a:t>
            </a:r>
            <a:endParaRPr lang="en-US" dirty="0"/>
          </a:p>
          <a:p>
            <a:pPr lvl="0"/>
            <a:r>
              <a:rPr lang="el-GR" dirty="0"/>
              <a:t>Επιθετικότητα</a:t>
            </a:r>
            <a:endParaRPr lang="en-US" dirty="0"/>
          </a:p>
          <a:p>
            <a:pPr lvl="0"/>
            <a:r>
              <a:rPr lang="el-GR" dirty="0"/>
              <a:t>Διαπροσωπικές </a:t>
            </a:r>
            <a:r>
              <a:rPr lang="el-GR" dirty="0" smtClean="0"/>
              <a:t>συμπεριφορές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554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Απαραίτητες συνθήκες για μια αποτελεσματική μίμηση </a:t>
            </a:r>
            <a:r>
              <a:rPr lang="el-GR" dirty="0" smtClean="0"/>
              <a:t>προτύπου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Προσοχή</a:t>
            </a:r>
            <a:endParaRPr lang="en-US" dirty="0"/>
          </a:p>
          <a:p>
            <a:pPr lvl="0"/>
            <a:r>
              <a:rPr lang="el-GR" dirty="0"/>
              <a:t>Μνημονική συγκράτηση</a:t>
            </a:r>
            <a:endParaRPr lang="en-US" dirty="0"/>
          </a:p>
          <a:p>
            <a:pPr lvl="0"/>
            <a:r>
              <a:rPr lang="el-GR" dirty="0"/>
              <a:t>Κινητική αναπαραγωγή</a:t>
            </a:r>
            <a:endParaRPr lang="en-US" dirty="0"/>
          </a:p>
          <a:p>
            <a:pPr lvl="0"/>
            <a:r>
              <a:rPr lang="el-GR" dirty="0" smtClean="0"/>
              <a:t>Κίνητρα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73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Αυτοαποτελεσματικότητα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Πώς η </a:t>
            </a:r>
            <a:r>
              <a:rPr lang="el-GR" dirty="0" err="1"/>
              <a:t>αυτοαποτελεσματικότητα</a:t>
            </a:r>
            <a:r>
              <a:rPr lang="el-GR" dirty="0"/>
              <a:t> επηρεάζει τη συμπεριφορά και τη νόηση;</a:t>
            </a:r>
            <a:endParaRPr lang="en-US" dirty="0"/>
          </a:p>
          <a:p>
            <a:pPr lvl="1"/>
            <a:r>
              <a:rPr lang="el-GR" i="1" dirty="0"/>
              <a:t>Επιλογές δραστηριοτήτων</a:t>
            </a:r>
            <a:r>
              <a:rPr lang="el-GR" dirty="0"/>
              <a:t>. </a:t>
            </a:r>
            <a:endParaRPr lang="en-US" dirty="0"/>
          </a:p>
          <a:p>
            <a:pPr lvl="1"/>
            <a:r>
              <a:rPr lang="el-GR" i="1" dirty="0"/>
              <a:t>Στόχοι. </a:t>
            </a:r>
            <a:endParaRPr lang="en-US" dirty="0"/>
          </a:p>
          <a:p>
            <a:pPr lvl="1"/>
            <a:r>
              <a:rPr lang="el-GR" i="1" dirty="0"/>
              <a:t>Προσπάθεια και επιμονή</a:t>
            </a:r>
            <a:r>
              <a:rPr lang="el-GR" dirty="0"/>
              <a:t>. </a:t>
            </a:r>
            <a:endParaRPr lang="en-US" dirty="0"/>
          </a:p>
          <a:p>
            <a:pPr lvl="0"/>
            <a:r>
              <a:rPr lang="el-GR" dirty="0"/>
              <a:t>Παράγοντες που επηρεάζουν την ανάπτυξη της </a:t>
            </a:r>
            <a:r>
              <a:rPr lang="el-GR" dirty="0" err="1"/>
              <a:t>αυτοαποτελεσματικότητας</a:t>
            </a:r>
            <a:endParaRPr lang="en-US" dirty="0"/>
          </a:p>
          <a:p>
            <a:pPr lvl="1"/>
            <a:r>
              <a:rPr lang="el-GR" dirty="0"/>
              <a:t>Πρότερες επιτυχίες και αποτυχίες (ανθεκτική </a:t>
            </a:r>
            <a:r>
              <a:rPr lang="el-GR" dirty="0" err="1"/>
              <a:t>αυτοαποτελεσματικότητα</a:t>
            </a:r>
            <a:r>
              <a:rPr lang="el-GR" dirty="0"/>
              <a:t>)</a:t>
            </a:r>
            <a:endParaRPr lang="en-US" dirty="0"/>
          </a:p>
          <a:p>
            <a:pPr lvl="1"/>
            <a:r>
              <a:rPr lang="el-GR" dirty="0"/>
              <a:t>Τρέχουσα σωματική κατάσταση</a:t>
            </a:r>
            <a:endParaRPr lang="en-US" dirty="0"/>
          </a:p>
          <a:p>
            <a:pPr lvl="1"/>
            <a:r>
              <a:rPr lang="el-GR" dirty="0"/>
              <a:t>Μηνύματα από άλλους</a:t>
            </a:r>
            <a:endParaRPr lang="en-US" dirty="0"/>
          </a:p>
          <a:p>
            <a:pPr lvl="1"/>
            <a:r>
              <a:rPr lang="el-GR" dirty="0"/>
              <a:t>Επιτυχίες και αποτυχίες των άλλων</a:t>
            </a:r>
            <a:endParaRPr lang="en-US" dirty="0"/>
          </a:p>
          <a:p>
            <a:pPr lvl="1"/>
            <a:r>
              <a:rPr lang="el-GR" dirty="0"/>
              <a:t>Επιτυχίες και αποτυχίες της ομάδας-συνόλου (συλλογική </a:t>
            </a:r>
            <a:r>
              <a:rPr lang="el-GR" dirty="0" err="1"/>
              <a:t>αυτοαποτελεσματικότητα</a:t>
            </a:r>
            <a:r>
              <a:rPr lang="el-GR" dirty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31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Αυτορύθμιση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Τα παιδιά αναπτύσσουν τις </a:t>
            </a:r>
            <a:r>
              <a:rPr lang="el-GR" i="1" dirty="0"/>
              <a:t>δικές </a:t>
            </a:r>
            <a:r>
              <a:rPr lang="el-GR" dirty="0"/>
              <a:t>τους ιδέες γύρω από το ποιες είναι οι κατάλληλες συμπεριφορές &amp; επιλέγουν τις πράξεις τους ανάλογα</a:t>
            </a:r>
            <a:endParaRPr lang="en-US" dirty="0"/>
          </a:p>
          <a:p>
            <a:pPr lvl="0"/>
            <a:r>
              <a:rPr lang="el-GR" b="1" dirty="0"/>
              <a:t>Στοιχεία αυτό-ρύθμισης:</a:t>
            </a:r>
            <a:endParaRPr lang="en-US" dirty="0"/>
          </a:p>
          <a:p>
            <a:pPr lvl="1"/>
            <a:r>
              <a:rPr lang="el-GR" dirty="0"/>
              <a:t>Θέτοντας κριτήρια και στόχους</a:t>
            </a:r>
            <a:endParaRPr lang="en-US" dirty="0"/>
          </a:p>
          <a:p>
            <a:pPr lvl="1"/>
            <a:r>
              <a:rPr lang="el-GR" dirty="0"/>
              <a:t>Αυτοπαρατήρηση</a:t>
            </a:r>
            <a:endParaRPr lang="en-US" dirty="0"/>
          </a:p>
          <a:p>
            <a:pPr lvl="1"/>
            <a:r>
              <a:rPr lang="el-GR" dirty="0" err="1"/>
              <a:t>Αυτοαξιολόγηση</a:t>
            </a:r>
            <a:endParaRPr lang="en-US" dirty="0"/>
          </a:p>
          <a:p>
            <a:pPr lvl="1"/>
            <a:r>
              <a:rPr lang="el-GR" dirty="0" err="1"/>
              <a:t>Αυτοαντίδραση</a:t>
            </a:r>
            <a:endParaRPr lang="en-US" dirty="0"/>
          </a:p>
          <a:p>
            <a:pPr lvl="1"/>
            <a:r>
              <a:rPr lang="el-GR" dirty="0" err="1"/>
              <a:t>Αναστοχασμός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10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Ενθαρρύνοντας την </a:t>
            </a:r>
            <a:r>
              <a:rPr lang="el-GR" dirty="0" err="1"/>
              <a:t>αυτορυθμιζόμενη</a:t>
            </a:r>
            <a:r>
              <a:rPr lang="el-GR" dirty="0"/>
              <a:t> συμπεριφορά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Αυτοδιδασκαλία</a:t>
            </a:r>
            <a:endParaRPr lang="en-US" dirty="0"/>
          </a:p>
          <a:p>
            <a:pPr lvl="1"/>
            <a:r>
              <a:rPr lang="el-GR" i="1" dirty="0"/>
              <a:t>Γνωστική μίμηση προτύπου</a:t>
            </a:r>
            <a:endParaRPr lang="en-US" dirty="0"/>
          </a:p>
          <a:p>
            <a:pPr lvl="1"/>
            <a:r>
              <a:rPr lang="el-GR" i="1" dirty="0"/>
              <a:t>Εμφανής, εξωτερική καθοδήγηση</a:t>
            </a:r>
            <a:endParaRPr lang="en-US" dirty="0"/>
          </a:p>
          <a:p>
            <a:pPr lvl="1"/>
            <a:r>
              <a:rPr lang="el-GR" i="1" dirty="0"/>
              <a:t>Εμφανής </a:t>
            </a:r>
            <a:r>
              <a:rPr lang="el-GR" i="1" dirty="0" err="1"/>
              <a:t>αυτοκαθοδήγηση</a:t>
            </a:r>
            <a:endParaRPr lang="en-US" dirty="0"/>
          </a:p>
          <a:p>
            <a:pPr lvl="1"/>
            <a:r>
              <a:rPr lang="el-GR" i="1" dirty="0"/>
              <a:t>Εξασθενημένη, εμφανής </a:t>
            </a:r>
            <a:r>
              <a:rPr lang="el-GR" i="1" dirty="0" err="1"/>
              <a:t>αυτοκαθοδήγηση</a:t>
            </a:r>
            <a:endParaRPr lang="en-US" dirty="0"/>
          </a:p>
          <a:p>
            <a:pPr lvl="1"/>
            <a:r>
              <a:rPr lang="el-GR" i="1" dirty="0"/>
              <a:t>Συγκαλυμμένη </a:t>
            </a:r>
            <a:r>
              <a:rPr lang="el-GR" i="1" dirty="0" err="1"/>
              <a:t>αυτοκαθοδήγηση</a:t>
            </a:r>
            <a:r>
              <a:rPr lang="el-GR" dirty="0"/>
              <a:t> </a:t>
            </a:r>
            <a:endParaRPr lang="en-US" dirty="0"/>
          </a:p>
          <a:p>
            <a:pPr lvl="1"/>
            <a:r>
              <a:rPr lang="el-GR" dirty="0" err="1"/>
              <a:t>Αυτοπαρακολουθηση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dirty="0" err="1"/>
              <a:t>Αυτοενίσχυση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dirty="0" err="1"/>
              <a:t>Αυτοεπιβαλλόμενος</a:t>
            </a:r>
            <a:r>
              <a:rPr lang="el-GR" dirty="0"/>
              <a:t> έλεγχος ερεθισμάτων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14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Οι προεκτάσεις της </a:t>
            </a:r>
            <a:r>
              <a:rPr lang="el-GR" dirty="0" err="1"/>
              <a:t>κοινωνικογνωστικής</a:t>
            </a:r>
            <a:r>
              <a:rPr lang="el-GR" dirty="0"/>
              <a:t> θεωρίας στην </a:t>
            </a:r>
            <a:r>
              <a:rPr lang="el-GR" dirty="0" smtClean="0"/>
              <a:t>εκπαίδευση</a:t>
            </a:r>
            <a:r>
              <a:rPr lang="en-US" dirty="0" smtClean="0"/>
              <a:t>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Μάθηση μέσω απλής παρατήρησης των άλλων</a:t>
            </a:r>
            <a:endParaRPr lang="en-US" dirty="0"/>
          </a:p>
          <a:p>
            <a:pPr lvl="0"/>
            <a:r>
              <a:rPr lang="el-GR" dirty="0"/>
              <a:t>Περιγραφή των επακόλουθων των διαφόρων συμπεριφορών </a:t>
            </a:r>
            <a:endParaRPr lang="en-US" dirty="0"/>
          </a:p>
          <a:p>
            <a:pPr lvl="0"/>
            <a:r>
              <a:rPr lang="el-GR" dirty="0"/>
              <a:t>Μίμηση προτύπου = εναλλακτική της σταδιακής διαμόρφωσης για διδασκαλία νέων συμπεριφορών</a:t>
            </a:r>
            <a:endParaRPr lang="en-US" dirty="0"/>
          </a:p>
          <a:p>
            <a:pPr lvl="0"/>
            <a:r>
              <a:rPr lang="el-GR" dirty="0"/>
              <a:t>Διαβεβαίωση ότι εκπαιδευτικοί, γονείς και ενήλικα άτομα αποτελούν πρότυπα επιθυμητών συμπεριφορών</a:t>
            </a:r>
            <a:endParaRPr lang="en-US" dirty="0"/>
          </a:p>
          <a:p>
            <a:pPr lvl="0"/>
            <a:r>
              <a:rPr lang="el-GR" dirty="0"/>
              <a:t>Έκθεση σε μια ποικιλία άλλων, τρίτων προτύπων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38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Οι προεκτάσεις της </a:t>
            </a:r>
            <a:r>
              <a:rPr lang="el-GR" dirty="0" err="1"/>
              <a:t>κοινωνικογνωστικής</a:t>
            </a:r>
            <a:r>
              <a:rPr lang="el-GR" dirty="0"/>
              <a:t> θεωρίας στην </a:t>
            </a:r>
            <a:r>
              <a:rPr lang="el-GR" dirty="0" smtClean="0"/>
              <a:t>εκπαίδευση</a:t>
            </a:r>
            <a:r>
              <a:rPr lang="en-US" dirty="0" smtClean="0"/>
              <a:t>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 smtClean="0"/>
              <a:t>Πίστη </a:t>
            </a:r>
            <a:r>
              <a:rPr lang="el-GR" dirty="0"/>
              <a:t>στην ικανότητα για την επίτευξη σχολικών καθηκόντων</a:t>
            </a:r>
            <a:endParaRPr lang="en-US" dirty="0"/>
          </a:p>
          <a:p>
            <a:pPr lvl="0"/>
            <a:r>
              <a:rPr lang="el-GR" dirty="0"/>
              <a:t>Υποχρέωση των εκπαιδευτικών να βοηθούν τους μαθητές να θέτουν ρεαλιστικές προσδοκίες για τις επιτυχίες τους</a:t>
            </a:r>
            <a:endParaRPr lang="en-US" dirty="0"/>
          </a:p>
          <a:p>
            <a:pPr lvl="0"/>
            <a:r>
              <a:rPr lang="el-GR" dirty="0"/>
              <a:t>Τεχνικές </a:t>
            </a:r>
            <a:r>
              <a:rPr lang="el-GR" dirty="0" err="1"/>
              <a:t>αυτορύθμισης</a:t>
            </a:r>
            <a:r>
              <a:rPr lang="el-GR" dirty="0"/>
              <a:t> = αποτελεσματικές μέθοδοι βελτίωσης της συμπεριφοράς των μαθητών</a:t>
            </a:r>
            <a:endParaRPr lang="en-US" dirty="0"/>
          </a:p>
          <a:p>
            <a:pPr lvl="0"/>
            <a:r>
              <a:rPr lang="el-GR" dirty="0"/>
              <a:t>Υποστήριξη των εκπαιδευτικών για σημαντική αλλαγή στην ακαδημαϊκή &amp; κοινωνική ανάπτυξη των </a:t>
            </a:r>
            <a:r>
              <a:rPr lang="el-GR" dirty="0" smtClean="0"/>
              <a:t>μαθητών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42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err="1"/>
              <a:t>Κοινωνιογνωστική</a:t>
            </a:r>
            <a:r>
              <a:rPr lang="el-GR" dirty="0"/>
              <a:t> θεωρία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988190"/>
            <a:ext cx="9692640" cy="4636545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M</a:t>
            </a:r>
            <a:r>
              <a:rPr lang="el-GR" dirty="0" err="1"/>
              <a:t>άθηση</a:t>
            </a:r>
            <a:r>
              <a:rPr lang="el-GR" dirty="0"/>
              <a:t> μέσω παρατήρησης και μίμησης προτύπου (</a:t>
            </a:r>
            <a:r>
              <a:rPr lang="en-US" dirty="0"/>
              <a:t>Bandura</a:t>
            </a:r>
            <a:r>
              <a:rPr lang="el-GR" dirty="0"/>
              <a:t>, 1977)</a:t>
            </a:r>
            <a:endParaRPr lang="en-US" dirty="0"/>
          </a:p>
          <a:p>
            <a:pPr lvl="0"/>
            <a:r>
              <a:rPr lang="el-GR" dirty="0" err="1"/>
              <a:t>Αυτοαποτελεσματικότητά</a:t>
            </a:r>
            <a:r>
              <a:rPr lang="el-GR" dirty="0"/>
              <a:t>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πίστη στην ίδια την ικανότητα του ατόμου να ολοκληρώνει ένα έργο με επιτυχία</a:t>
            </a:r>
            <a:endParaRPr lang="en-US" dirty="0"/>
          </a:p>
          <a:p>
            <a:pPr lvl="0"/>
            <a:r>
              <a:rPr lang="el-GR" dirty="0" err="1"/>
              <a:t>Αυτορύθμιση</a:t>
            </a:r>
            <a:r>
              <a:rPr lang="el-GR" dirty="0"/>
              <a:t>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μηχανισμοί μέσω των οποίων τα άτομα ελέγχουν μόνα τους συμπεριφορά &amp; τη μάθηση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Γενικές αρχές της </a:t>
            </a:r>
            <a:r>
              <a:rPr lang="el-GR" dirty="0" err="1"/>
              <a:t>κοινωνικογνωστικής</a:t>
            </a:r>
            <a:r>
              <a:rPr lang="el-GR" dirty="0"/>
              <a:t> θεωρίας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sz="3200" dirty="0"/>
              <a:t>Οι άνθρωποι μαθαίνουν παρατηρώντας τόσο τις συμπεριφορές των άλλων (πρότυπα) όσο και τις συνέπειές τους</a:t>
            </a:r>
            <a:endParaRPr lang="en-US" sz="3600" dirty="0"/>
          </a:p>
          <a:p>
            <a:pPr lvl="0"/>
            <a:r>
              <a:rPr lang="el-GR" sz="3200" dirty="0"/>
              <a:t>Η μάθηση μπορεί να συντελείται χωρίς να αλλάζει η συμπεριφορά</a:t>
            </a:r>
            <a:endParaRPr lang="en-US" sz="3600" dirty="0"/>
          </a:p>
          <a:p>
            <a:pPr lvl="0"/>
            <a:r>
              <a:rPr lang="el-GR" sz="3200" dirty="0"/>
              <a:t>Η νόηση διαδραματίζει ουσιαστικό ρόλο στη μάθηση</a:t>
            </a:r>
            <a:endParaRPr lang="en-US" sz="3600" dirty="0"/>
          </a:p>
          <a:p>
            <a:pPr lvl="0"/>
            <a:r>
              <a:rPr lang="el-GR" sz="3200" dirty="0"/>
              <a:t>Οι άνθρωποι έχουν την ικανότητα σημαντικού ελέγχου των πράξεων &amp; του περιβάλλοντός τους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sz="3600" dirty="0"/>
              <a:t>Περιβαλλοντικοί παράγοντες της </a:t>
            </a:r>
            <a:r>
              <a:rPr lang="el-GR" sz="3600" dirty="0" err="1"/>
              <a:t>κοινωνικογνωστικής</a:t>
            </a:r>
            <a:r>
              <a:rPr lang="el-GR" sz="3600" dirty="0"/>
              <a:t> θεωρίας: Επανεξετάζοντας την ενίσχυση και την τιμωρία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Ο παρατηρητής ενισχύεται από το πρότυπο</a:t>
            </a:r>
            <a:endParaRPr lang="en-US" dirty="0"/>
          </a:p>
          <a:p>
            <a:pPr lvl="0"/>
            <a:r>
              <a:rPr lang="el-GR" dirty="0"/>
              <a:t>Ο παρατηρητής ενισχύεται από ένα τρίτο πρόσωπο</a:t>
            </a:r>
            <a:endParaRPr lang="en-US" dirty="0"/>
          </a:p>
          <a:p>
            <a:pPr lvl="0"/>
            <a:r>
              <a:rPr lang="el-GR" dirty="0"/>
              <a:t>Η μιμητική συμπεριφορά οδηγεί σε ενισχυτικά επακόλουθα</a:t>
            </a:r>
            <a:endParaRPr lang="en-US" dirty="0"/>
          </a:p>
          <a:p>
            <a:pPr lvl="0"/>
            <a:r>
              <a:rPr lang="el-GR" dirty="0"/>
              <a:t>Οι συνέπειες της συμπεριφοράς του προτύπου επηρεάζουν έμμεσα τη συμπεριφορά του παρατηρητή (έμμεση ενίσχυση, έμμεση τιμωρία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77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Προβλήματα με την αυστηρά συμπεριφοριστική ανάλυση της κοινωνικής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Οι εντελώς καινούργιες συμπεριφορές μπορούν να αποκτηθούν μέσω της απλής παρατήρησης των άλλων</a:t>
            </a:r>
            <a:endParaRPr lang="en-US" dirty="0"/>
          </a:p>
          <a:p>
            <a:pPr lvl="0"/>
            <a:r>
              <a:rPr lang="el-GR" dirty="0"/>
              <a:t>Καθυστερημένη μίμηση: Ορισμένες συμπεριφορές που αποκτώνται μέσω της παρατήρησης των άλλων εμφανίζονται μετά από μέρες ή και εβδομάδες</a:t>
            </a:r>
            <a:endParaRPr lang="en-US" dirty="0"/>
          </a:p>
          <a:p>
            <a:pPr lvl="0"/>
            <a:r>
              <a:rPr lang="el-GR" dirty="0"/>
              <a:t>Ισχυρή επίδραση της έμμεσης ενίσχυσης: Τα άτομα παρουσιάζουν συμπεριφορές για τις οποίες τα ίδια δεν ενισχύθηκαν ποτέ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6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Οι γνωστικοί παράγοντες της </a:t>
            </a:r>
            <a:r>
              <a:rPr lang="el-GR" dirty="0" err="1"/>
              <a:t>κοινωνικογνωστικής</a:t>
            </a:r>
            <a:r>
              <a:rPr lang="el-GR" dirty="0"/>
              <a:t> </a:t>
            </a:r>
            <a:r>
              <a:rPr lang="el-GR" dirty="0" smtClean="0"/>
              <a:t>θεωρίας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Η μάθηση περιλαμβάνει μία νοητική (παρά </a:t>
            </a:r>
            <a:r>
              <a:rPr lang="el-GR" dirty="0" err="1"/>
              <a:t>συμπεριφορική</a:t>
            </a:r>
            <a:r>
              <a:rPr lang="el-GR" dirty="0"/>
              <a:t>) αλλαγή</a:t>
            </a:r>
            <a:endParaRPr lang="en-US" dirty="0"/>
          </a:p>
          <a:p>
            <a:pPr lvl="0"/>
            <a:r>
              <a:rPr lang="el-GR" dirty="0"/>
              <a:t>Συγκεκριμένες γνωστικές διεργασίες είναι αναγκαίες για τη μαθησιακή λειτουργία</a:t>
            </a:r>
            <a:endParaRPr lang="en-US" dirty="0"/>
          </a:p>
          <a:p>
            <a:pPr lvl="0"/>
            <a:r>
              <a:rPr lang="el-GR" dirty="0"/>
              <a:t>Τα υποκείμενα της μάθησης καλλιεργούν προσδοκίες για μελλοντικές συνάφειες αντιδράσεων-επακόλουθων</a:t>
            </a:r>
            <a:endParaRPr lang="en-US" dirty="0"/>
          </a:p>
          <a:p>
            <a:pPr lvl="0"/>
            <a:r>
              <a:rPr lang="el-GR" dirty="0"/>
              <a:t>Οι μαθητές αποκτούν πίστη στην ικανότητά τους να φέρνουν σε πέρας διάφορες συμπεριφορές</a:t>
            </a:r>
            <a:endParaRPr lang="en-US" dirty="0"/>
          </a:p>
          <a:p>
            <a:pPr lvl="0"/>
            <a:r>
              <a:rPr lang="el-GR" dirty="0"/>
              <a:t>Οι προσδοκίες αποτελέσματος &amp; αποτελεσματικότητας επηρεάζουν τις γνωστικές διεργασίες που διέπουν τη μάθηση</a:t>
            </a:r>
            <a:endParaRPr lang="en-US" dirty="0"/>
          </a:p>
          <a:p>
            <a:pPr lvl="0"/>
            <a:r>
              <a:rPr lang="el-GR" dirty="0"/>
              <a:t>Η μη πραγματοποίηση προσδοκώμενων επακόλουθων αποτελεί από μόνη της ένα σημαντικό </a:t>
            </a:r>
            <a:r>
              <a:rPr lang="el-GR" dirty="0" smtClean="0"/>
              <a:t>επακόλουθο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6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Αμοιβαία </a:t>
            </a:r>
            <a:r>
              <a:rPr lang="el-GR" dirty="0" smtClean="0"/>
              <a:t>αιτιότητα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l-GR" dirty="0"/>
              <a:t>Μάθηση &amp; μακροπρόθεσμη ανάπτυξη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αλληλεπίδραση 3 γενικών συνόλων μεταβλητών:</a:t>
            </a:r>
            <a:endParaRPr lang="en-US" dirty="0"/>
          </a:p>
          <a:p>
            <a:pPr lvl="1"/>
            <a:r>
              <a:rPr lang="el-GR" dirty="0"/>
              <a:t>Περιβάλλον (</a:t>
            </a:r>
            <a:r>
              <a:rPr lang="en-US" dirty="0"/>
              <a:t>Environment</a:t>
            </a:r>
            <a:r>
              <a:rPr lang="el-GR" dirty="0"/>
              <a:t> [</a:t>
            </a:r>
            <a:r>
              <a:rPr lang="en-US" dirty="0"/>
              <a:t>E</a:t>
            </a:r>
            <a:r>
              <a:rPr lang="el-GR" dirty="0"/>
              <a:t>]): γενικές συνθήκες και άμεσα ερεθίσματα </a:t>
            </a:r>
            <a:endParaRPr lang="en-US" dirty="0"/>
          </a:p>
          <a:p>
            <a:pPr lvl="1"/>
            <a:r>
              <a:rPr lang="el-GR" dirty="0"/>
              <a:t>Άτομο (</a:t>
            </a:r>
            <a:r>
              <a:rPr lang="en-US" dirty="0"/>
              <a:t>Person</a:t>
            </a:r>
            <a:r>
              <a:rPr lang="el-GR" dirty="0"/>
              <a:t> [</a:t>
            </a:r>
            <a:r>
              <a:rPr lang="en-US" dirty="0"/>
              <a:t>P</a:t>
            </a:r>
            <a:r>
              <a:rPr lang="el-GR" dirty="0"/>
              <a:t>]): σωματικά χαρακτηριστικά (π.χ. ηλικία, φύλο, σωματική διάπλαση), γνωστικές ιδιότητες (π.χ. προσοχή, προσδοκίες), κοινωνικά και πολιτισμικά υιοθετημένοι ρόλοι (π.χ. βασιλιάς, μαθητής, «δημοφιλής» ή «σπασίκλας») </a:t>
            </a:r>
            <a:endParaRPr lang="en-US" dirty="0"/>
          </a:p>
          <a:p>
            <a:pPr lvl="1"/>
            <a:r>
              <a:rPr lang="el-GR" dirty="0"/>
              <a:t>Συμπεριφορά (</a:t>
            </a:r>
            <a:r>
              <a:rPr lang="en-US" dirty="0"/>
              <a:t>Behavior</a:t>
            </a:r>
            <a:r>
              <a:rPr lang="el-GR" dirty="0"/>
              <a:t> [</a:t>
            </a:r>
            <a:r>
              <a:rPr lang="en-US" dirty="0"/>
              <a:t>B</a:t>
            </a:r>
            <a:r>
              <a:rPr lang="el-GR" dirty="0"/>
              <a:t>]): φανερές πράξεις &amp; αντιδράσεις του ατόμου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73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Πώς η μίμηση προτύπου επηρεάζει τη </a:t>
            </a:r>
            <a:r>
              <a:rPr lang="el-GR" dirty="0" smtClean="0"/>
              <a:t>συμπεριφορά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l-GR" dirty="0"/>
              <a:t>Διδάσκει καινούργιες συμπεριφορές</a:t>
            </a:r>
            <a:endParaRPr lang="en-US" dirty="0"/>
          </a:p>
          <a:p>
            <a:pPr lvl="0"/>
            <a:r>
              <a:rPr lang="el-GR" dirty="0"/>
              <a:t>Επηρεάζει τη συχνότητα των ήδη μαθημένων συμπεριφορών</a:t>
            </a:r>
            <a:endParaRPr lang="en-US" dirty="0"/>
          </a:p>
          <a:p>
            <a:pPr lvl="0"/>
            <a:r>
              <a:rPr lang="el-GR" dirty="0"/>
              <a:t>Ενδέχεται να ενθαρρύνει συμπεριφορές που ήταν πριν απαγορευμένες</a:t>
            </a:r>
            <a:endParaRPr lang="en-US" dirty="0"/>
          </a:p>
          <a:p>
            <a:pPr lvl="0"/>
            <a:r>
              <a:rPr lang="el-GR" dirty="0"/>
              <a:t>Αυξάνει τη συχνότητα παρεμφερών </a:t>
            </a:r>
            <a:r>
              <a:rPr lang="el-GR" dirty="0" smtClean="0"/>
              <a:t>συμπεριφορών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7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Τα χαρακτηριστικά των αποτελεσματικών προτύπων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sz="3200" dirty="0"/>
              <a:t>3 τύποι προτύπων </a:t>
            </a:r>
            <a:endParaRPr lang="en-US" sz="3600" dirty="0"/>
          </a:p>
          <a:p>
            <a:pPr lvl="1"/>
            <a:r>
              <a:rPr lang="el-GR" sz="2800" dirty="0"/>
              <a:t>Ζωντανό πρότυπο </a:t>
            </a:r>
            <a:endParaRPr lang="en-US" sz="3200" dirty="0"/>
          </a:p>
          <a:p>
            <a:pPr lvl="1"/>
            <a:r>
              <a:rPr lang="el-GR" sz="2800" dirty="0"/>
              <a:t>Συμβολικό πρότυπο </a:t>
            </a:r>
            <a:endParaRPr lang="en-US" sz="3200" dirty="0"/>
          </a:p>
          <a:p>
            <a:pPr lvl="1"/>
            <a:r>
              <a:rPr lang="el-GR" sz="2800" dirty="0"/>
              <a:t>Λεκτική διδασκαλία </a:t>
            </a:r>
            <a:endParaRPr lang="en-US" sz="3200" dirty="0"/>
          </a:p>
          <a:p>
            <a:pPr lvl="0"/>
            <a:r>
              <a:rPr lang="el-GR" sz="3200" dirty="0"/>
              <a:t>Ιδιότητες προτύπων </a:t>
            </a:r>
            <a:endParaRPr lang="en-US" sz="3600" dirty="0"/>
          </a:p>
          <a:p>
            <a:pPr lvl="1"/>
            <a:r>
              <a:rPr lang="el-GR" sz="2800" dirty="0"/>
              <a:t>Επάρκεια.</a:t>
            </a:r>
            <a:endParaRPr lang="en-US" sz="3200" dirty="0"/>
          </a:p>
          <a:p>
            <a:pPr lvl="1"/>
            <a:r>
              <a:rPr lang="el-GR" sz="2800" dirty="0"/>
              <a:t>Κύρος και εξουσία.</a:t>
            </a:r>
            <a:endParaRPr lang="en-US" sz="3200" dirty="0"/>
          </a:p>
          <a:p>
            <a:pPr lvl="1"/>
            <a:r>
              <a:rPr lang="el-GR" sz="2800" dirty="0"/>
              <a:t>Στερεοτυπικά «ανδρική» ή «γυναικεία» συμπεριφορά.</a:t>
            </a:r>
            <a:endParaRPr lang="en-US" sz="3200" dirty="0"/>
          </a:p>
          <a:p>
            <a:pPr lvl="1"/>
            <a:r>
              <a:rPr lang="el-GR" sz="2800" dirty="0"/>
              <a:t>Σχετική με την κατάσταση του παρατηρητή συμπεριφορά</a:t>
            </a:r>
            <a:r>
              <a:rPr lang="el-GR" sz="2800" dirty="0" smtClean="0"/>
              <a:t>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21205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87</TotalTime>
  <Words>703</Words>
  <Application>Microsoft Office PowerPoint</Application>
  <PresentationFormat>Widescreen</PresentationFormat>
  <Paragraphs>111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Wingdings</vt:lpstr>
      <vt:lpstr>Wingdings 2</vt:lpstr>
      <vt:lpstr>View</vt:lpstr>
      <vt:lpstr>ΚΕΦΑΛΑΙΟ 5</vt:lpstr>
      <vt:lpstr>Κοινωνιογνωστική θεωρία</vt:lpstr>
      <vt:lpstr>Γενικές αρχές της κοινωνικογνωστικής θεωρίας</vt:lpstr>
      <vt:lpstr>Περιβαλλοντικοί παράγοντες της κοινωνικογνωστικής θεωρίας: Επανεξετάζοντας την ενίσχυση και την τιμωρία </vt:lpstr>
      <vt:lpstr>Προβλήματα με την αυστηρά συμπεριφοριστική ανάλυση της κοινωνικής μάθησης</vt:lpstr>
      <vt:lpstr>Οι γνωστικοί παράγοντες της κοινωνικογνωστικής θεωρίας</vt:lpstr>
      <vt:lpstr>Αμοιβαία αιτιότητα</vt:lpstr>
      <vt:lpstr>Πώς η μίμηση προτύπου επηρεάζει τη συμπεριφορά</vt:lpstr>
      <vt:lpstr>Τα χαρακτηριστικά των αποτελεσματικών προτύπων </vt:lpstr>
      <vt:lpstr>Συμπεριφορές που μαθαίνονται μέσω της μίμησης προτύπου</vt:lpstr>
      <vt:lpstr>Απαραίτητες συνθήκες για μια αποτελεσματική μίμηση προτύπου</vt:lpstr>
      <vt:lpstr>Αυτοαποτελεσματικότητα</vt:lpstr>
      <vt:lpstr>Αυτορύθμιση</vt:lpstr>
      <vt:lpstr>Ενθαρρύνοντας την αυτορυθμιζόμενη συμπεριφορά </vt:lpstr>
      <vt:lpstr>Οι προεκτάσεις της κοινωνικογνωστικής θεωρίας στην εκπαίδευση (1/2)</vt:lpstr>
      <vt:lpstr>Οι προεκτάσεις της κοινωνικογνωστικής θεωρίας στην εκπαίδευση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13</cp:revision>
  <dcterms:created xsi:type="dcterms:W3CDTF">2020-10-05T12:40:39Z</dcterms:created>
  <dcterms:modified xsi:type="dcterms:W3CDTF">2020-10-09T06:16:20Z</dcterms:modified>
</cp:coreProperties>
</file>