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55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32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47F7D6-77F9-4C9D-9C56-85BBF6181751}" type="datetimeFigureOut">
              <a:rPr lang="en-US" smtClean="0"/>
              <a:t>10/20/2020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38095B-18BA-4495-9D1F-E1EB17276E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758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418320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spc="3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1CEDD-C201-4363-8ECA-182E6CA73CAA}" type="datetime1">
              <a:rPr lang="en-US" smtClean="0"/>
              <a:t>10/20/2020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8438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E70CB-3E97-4C36-8835-940DE58C296C}" type="datetime1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01406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1D740-BEB9-4581-877B-F700804ED16C}" type="datetime1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86576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50000"/>
              </a:lnSpc>
              <a:defRPr sz="3000"/>
            </a:lvl1pPr>
            <a:lvl2pPr>
              <a:lnSpc>
                <a:spcPct val="150000"/>
              </a:lnSpc>
              <a:defRPr sz="2600"/>
            </a:lvl2pPr>
            <a:lvl3pPr>
              <a:lnSpc>
                <a:spcPct val="150000"/>
              </a:lnSpc>
              <a:defRPr sz="2200"/>
            </a:lvl3pPr>
            <a:lvl4pPr>
              <a:lnSpc>
                <a:spcPct val="150000"/>
              </a:lnSpc>
              <a:defRPr sz="1800"/>
            </a:lvl4pPr>
            <a:lvl5pPr>
              <a:lnSpc>
                <a:spcPct val="150000"/>
              </a:lnSpc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54E7D-25E7-44AB-8290-0D323D22A2F3}" type="datetime1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87479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 spc="3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C1A70-BB39-4AED-8F54-5E173DA0D80D}" type="datetime1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4289819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5BC8F-1284-4C3C-AF96-C9EC11920904}" type="datetime1">
              <a:rPr lang="en-US" smtClean="0"/>
              <a:t>10/20/2020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07008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8E246-E832-46ED-A411-4F508051C6A4}" type="datetime1">
              <a:rPr lang="en-US" smtClean="0"/>
              <a:t>10/20/2020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793375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C0C69-FD2D-4A50-BB64-7801246210D9}" type="datetime1">
              <a:rPr lang="en-US" smtClean="0"/>
              <a:t>10/20/2020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634293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5E6F0-192D-4C1E-97A8-DF0F939D70EF}" type="datetime1">
              <a:rPr lang="en-US" smtClean="0"/>
              <a:t>10/20/2020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021458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2800" b="1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1A815-A757-4839-8A80-BC9176603A2B}" type="datetime1">
              <a:rPr lang="en-US" smtClean="0"/>
              <a:t>10/20/2020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684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400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0F46-52B9-4586-A064-D4551E56D8DA}" type="datetime1">
              <a:rPr lang="en-US" smtClean="0"/>
              <a:t>10/20/2020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994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294198"/>
            <a:ext cx="9692640" cy="1397124"/>
          </a:xfrm>
          <a:prstGeom prst="rect">
            <a:avLst/>
          </a:prstGeom>
        </p:spPr>
        <p:txBody>
          <a:bodyPr vert="horz" lIns="91440" tIns="27432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fld id="{00A54787-92E7-4A16-B62F-D4BAB4056F3D}" type="datetime1">
              <a:rPr lang="en-US" smtClean="0"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defRPr>
            </a:lvl1pPr>
          </a:lstStyle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333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6" r:id="rId1"/>
    <p:sldLayoutId id="2147484057" r:id="rId2"/>
    <p:sldLayoutId id="2147484058" r:id="rId3"/>
    <p:sldLayoutId id="2147484059" r:id="rId4"/>
    <p:sldLayoutId id="2147484060" r:id="rId5"/>
    <p:sldLayoutId id="2147484061" r:id="rId6"/>
    <p:sldLayoutId id="2147484062" r:id="rId7"/>
    <p:sldLayoutId id="2147484063" r:id="rId8"/>
    <p:sldLayoutId id="2147484064" r:id="rId9"/>
    <p:sldLayoutId id="2147484065" r:id="rId10"/>
    <p:sldLayoutId id="2147484066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spc="-5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2000" kern="1200" spc="1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5271447"/>
            <a:ext cx="6087447" cy="614149"/>
          </a:xfrm>
        </p:spPr>
        <p:txBody>
          <a:bodyPr>
            <a:normAutofit/>
          </a:bodyPr>
          <a:lstStyle/>
          <a:p>
            <a:pPr algn="r"/>
            <a:r>
              <a:rPr lang="el-GR" sz="3500" dirty="0"/>
              <a:t>ΚΕΦΑΛΑΙΟ </a:t>
            </a:r>
            <a:r>
              <a:rPr lang="el-GR" sz="3500" dirty="0" smtClean="0"/>
              <a:t>10</a:t>
            </a:r>
            <a:endParaRPr lang="en-US" sz="35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5885596"/>
            <a:ext cx="6087447" cy="433316"/>
          </a:xfrm>
        </p:spPr>
        <p:txBody>
          <a:bodyPr>
            <a:normAutofit/>
          </a:bodyPr>
          <a:lstStyle/>
          <a:p>
            <a:pPr algn="r"/>
            <a:r>
              <a:rPr lang="el-GR" dirty="0" smtClean="0"/>
              <a:t>ΘΕΩΡΗΣΕΙΣ ΤΗΣ ΓΝΩΣΤΙΚΗΣ ΑΝΑΠΤΥΞΗΣ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4507" y="406960"/>
            <a:ext cx="4310418" cy="595289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4105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Η </a:t>
            </a:r>
            <a:r>
              <a:rPr lang="el-GR" dirty="0" err="1"/>
              <a:t>νεοπιαζετιανή</a:t>
            </a:r>
            <a:r>
              <a:rPr lang="el-GR" dirty="0"/>
              <a:t> θεωρία του </a:t>
            </a:r>
            <a:r>
              <a:rPr lang="el-GR" dirty="0" err="1"/>
              <a:t>Robbie</a:t>
            </a:r>
            <a:r>
              <a:rPr lang="el-GR" dirty="0"/>
              <a:t> </a:t>
            </a:r>
            <a:r>
              <a:rPr lang="el-GR" dirty="0" err="1" smtClean="0"/>
              <a:t>Case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l-GR" dirty="0"/>
              <a:t>Κεντρικές εννοιολογικές δομές:</a:t>
            </a:r>
            <a:endParaRPr lang="en-US" dirty="0"/>
          </a:p>
          <a:p>
            <a:pPr lvl="1"/>
            <a:r>
              <a:rPr lang="el-GR" dirty="0"/>
              <a:t>Ενσωματωμένα δίκτυα εννοιών και γνωστικών διεργασιών, που σχηματίζουν τη βάση για μεγάλο μέρος σκέψης, λογικής και μάθησης (π.χ., αριθμοί, χωρικές σχέσεις, κοινωνική σκέψη). </a:t>
            </a:r>
            <a:endParaRPr lang="en-US" dirty="0"/>
          </a:p>
          <a:p>
            <a:pPr lvl="1"/>
            <a:r>
              <a:rPr lang="el-GR" dirty="0"/>
              <a:t>Αναπτύσσονται κάτω από μια ποικιλία πολιτισμικών και εκπαιδευτικών πλαισίων.</a:t>
            </a:r>
            <a:endParaRPr lang="en-US" dirty="0"/>
          </a:p>
          <a:p>
            <a:pPr lvl="1"/>
            <a:r>
              <a:rPr lang="el-GR" dirty="0"/>
              <a:t>Με την πάροδο του χρόνου (ιδιαίτερα μεταξύ 4 και 10 ετών), υφίστανται διάφορους βασικούς μετασχηματισμούς.</a:t>
            </a:r>
            <a:endParaRPr lang="en-US" dirty="0"/>
          </a:p>
          <a:p>
            <a:pPr lvl="1"/>
            <a:r>
              <a:rPr lang="el-GR" dirty="0"/>
              <a:t>Οι μετασχηματισμοί αντικατοπτρίζουν αύξηση λογικής σκέψης και σηματοδοτούν την είσοδο του παιδιού στο επόμενο στάδιο γνωστικής ανάπτυξης.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7923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Επιπτώσεις των </a:t>
            </a:r>
            <a:r>
              <a:rPr lang="el-GR" dirty="0" err="1"/>
              <a:t>Πιαζετιανών</a:t>
            </a:r>
            <a:r>
              <a:rPr lang="el-GR" dirty="0"/>
              <a:t> και των </a:t>
            </a:r>
            <a:r>
              <a:rPr lang="el-GR" dirty="0" err="1"/>
              <a:t>νεοπιαζετιανών</a:t>
            </a:r>
            <a:r>
              <a:rPr lang="el-GR" dirty="0"/>
              <a:t> </a:t>
            </a:r>
            <a:r>
              <a:rPr lang="el-GR" dirty="0" smtClean="0"/>
              <a:t>θεωριών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l-GR" dirty="0"/>
              <a:t>Αρχές με πρακτικές επιπτώσεις για εκπαιδευτικούς και άλλους επαγγελματίες:</a:t>
            </a:r>
            <a:endParaRPr lang="en-US" dirty="0"/>
          </a:p>
          <a:p>
            <a:pPr lvl="1"/>
            <a:r>
              <a:rPr lang="el-GR" dirty="0"/>
              <a:t>Τα βρέφη, τα παιδιά και οι έφηβοι μπορούν να μάθουν πολλά μέσω </a:t>
            </a:r>
            <a:r>
              <a:rPr lang="el-GR" dirty="0" err="1"/>
              <a:t>ανακαλυπτικής</a:t>
            </a:r>
            <a:r>
              <a:rPr lang="el-GR" dirty="0"/>
              <a:t> και διερευνητικής μάθησης. </a:t>
            </a:r>
            <a:endParaRPr lang="en-US" dirty="0"/>
          </a:p>
          <a:p>
            <a:pPr lvl="1"/>
            <a:r>
              <a:rPr lang="el-GR" dirty="0"/>
              <a:t>Αινιγματικά φαινόμενα δημιουργούν ανισορροπία και ωθούν σε απόκτηση νέας κατανόησης. </a:t>
            </a:r>
            <a:endParaRPr lang="en-US" dirty="0"/>
          </a:p>
          <a:p>
            <a:pPr lvl="1"/>
            <a:r>
              <a:rPr lang="el-GR" dirty="0"/>
              <a:t>Οι αλληλεπιδράσεις με συνομηλίκους ενισχύουν προηγμένη κατανόηση και δημιουργούν ανισορροπία που παρακινεί σε αναθεώρηση.</a:t>
            </a:r>
            <a:endParaRPr lang="en-US" dirty="0"/>
          </a:p>
          <a:p>
            <a:pPr lvl="1"/>
            <a:r>
              <a:rPr lang="el-GR" dirty="0"/>
              <a:t>Τα λογικά επιχειρήματα αναπτύσσονται πιο εμπεριστατωμένα σε οικεία εγχειρήματα και θέματα. </a:t>
            </a:r>
            <a:endParaRPr lang="en-US" dirty="0"/>
          </a:p>
          <a:p>
            <a:pPr lvl="1"/>
            <a:r>
              <a:rPr lang="el-GR" dirty="0"/>
              <a:t>Η κλινική μέθοδος του </a:t>
            </a:r>
            <a:r>
              <a:rPr lang="el-GR" dirty="0" err="1"/>
              <a:t>Piaget</a:t>
            </a:r>
            <a:r>
              <a:rPr lang="el-GR" dirty="0"/>
              <a:t> βοηθά στην κατανόηση των λογικών διεργασιών. </a:t>
            </a:r>
            <a:endParaRPr lang="en-US" dirty="0"/>
          </a:p>
          <a:p>
            <a:pPr lvl="1"/>
            <a:r>
              <a:rPr lang="el-GR" dirty="0"/>
              <a:t>Τα στάδια του </a:t>
            </a:r>
            <a:r>
              <a:rPr lang="el-GR" dirty="0" err="1"/>
              <a:t>Piaget</a:t>
            </a:r>
            <a:r>
              <a:rPr lang="el-GR" dirty="0"/>
              <a:t> είναι ενδεικτικά σε σχέση με τον χρόνο της πιθανής εκδήλωσης συγκεκριμένων ικανοτήτων.</a:t>
            </a:r>
            <a:endParaRPr lang="en-US" dirty="0"/>
          </a:p>
          <a:p>
            <a:pPr lvl="1"/>
            <a:r>
              <a:rPr lang="el-GR" dirty="0"/>
              <a:t>Τα παιδιά πετυχαίνουν σε ένα γνωστικό πεδίο μόνο όταν έχουν κατακτήσει τις </a:t>
            </a:r>
            <a:r>
              <a:rPr lang="el-GR" dirty="0" err="1"/>
              <a:t>προαπαιτούμενες</a:t>
            </a:r>
            <a:r>
              <a:rPr lang="el-GR" dirty="0"/>
              <a:t> βασικές έννοιες και κεντρικές δεξιότητες.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8888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mtClean="0"/>
              <a:t>ΚΕΦΑΛΑΙΟ 10: </a:t>
            </a:r>
            <a:r>
              <a:rPr lang="el-GR" dirty="0"/>
              <a:t>Θεωρήσεις της Γνωστικής </a:t>
            </a:r>
            <a:r>
              <a:rPr lang="el-GR" dirty="0" smtClean="0"/>
              <a:t>Ανάπτυξης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l-GR" sz="3200" dirty="0"/>
              <a:t>Αρχές 20</a:t>
            </a:r>
            <a:r>
              <a:rPr lang="el-GR" sz="3200" baseline="30000" dirty="0"/>
              <a:t>ου</a:t>
            </a:r>
            <a:r>
              <a:rPr lang="el-GR" sz="3200" dirty="0"/>
              <a:t> αιώνα: Κυριαρχία </a:t>
            </a:r>
            <a:r>
              <a:rPr lang="el-GR" sz="3200" dirty="0" err="1" smtClean="0"/>
              <a:t>συμπεριφοριστών</a:t>
            </a:r>
            <a:r>
              <a:rPr lang="el-GR" sz="3200" dirty="0" smtClean="0"/>
              <a:t> </a:t>
            </a:r>
            <a:r>
              <a:rPr lang="el-GR" sz="3200" dirty="0"/>
              <a:t>στην ψυχολογική μελέτη της μάθησης (Β. Αμερική).</a:t>
            </a:r>
            <a:endParaRPr lang="en-US" sz="3200" dirty="0"/>
          </a:p>
          <a:p>
            <a:pPr lvl="0"/>
            <a:r>
              <a:rPr lang="el-GR" sz="3200" dirty="0"/>
              <a:t>Παράλληλα στην Ευρώπη: Θεωρίες της γνωστικής ανάπτυξης:</a:t>
            </a:r>
            <a:endParaRPr lang="en-US" sz="3200" dirty="0"/>
          </a:p>
          <a:p>
            <a:pPr lvl="1"/>
            <a:r>
              <a:rPr lang="en-US" sz="2800" u="sng" dirty="0"/>
              <a:t>Jean Piaget</a:t>
            </a:r>
            <a:r>
              <a:rPr lang="el-GR" sz="2800" dirty="0"/>
              <a:t>: Ατομική </a:t>
            </a:r>
            <a:r>
              <a:rPr lang="el-GR" sz="2800" dirty="0" err="1"/>
              <a:t>Εποικοδομιστική</a:t>
            </a:r>
            <a:r>
              <a:rPr lang="el-GR" sz="2800" dirty="0"/>
              <a:t> προσέγγιση.</a:t>
            </a:r>
            <a:endParaRPr lang="en-US" sz="2800" dirty="0"/>
          </a:p>
          <a:p>
            <a:pPr lvl="1"/>
            <a:r>
              <a:rPr lang="el-GR" sz="2800" u="sng" dirty="0" err="1"/>
              <a:t>Lev</a:t>
            </a:r>
            <a:r>
              <a:rPr lang="el-GR" sz="2800" u="sng" dirty="0"/>
              <a:t> </a:t>
            </a:r>
            <a:r>
              <a:rPr lang="el-GR" sz="2800" u="sng" dirty="0" err="1"/>
              <a:t>Vygotsky</a:t>
            </a:r>
            <a:r>
              <a:rPr lang="el-GR" sz="2800" i="1" dirty="0"/>
              <a:t>: </a:t>
            </a:r>
            <a:r>
              <a:rPr lang="el-GR" sz="2800" dirty="0" err="1"/>
              <a:t>Κοινωνικοπολιτισμική</a:t>
            </a:r>
            <a:r>
              <a:rPr lang="el-GR" sz="2800" i="1" dirty="0"/>
              <a:t> </a:t>
            </a:r>
            <a:r>
              <a:rPr lang="el-GR" sz="2800" dirty="0"/>
              <a:t>θεωρία.</a:t>
            </a:r>
            <a:endParaRPr lang="en-US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52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Η θεωρία του </a:t>
            </a:r>
            <a:r>
              <a:rPr lang="en-US" dirty="0"/>
              <a:t>Piaget</a:t>
            </a:r>
            <a:r>
              <a:rPr lang="el-GR" dirty="0"/>
              <a:t> για τη γνωστική </a:t>
            </a:r>
            <a:r>
              <a:rPr lang="el-GR" dirty="0" smtClean="0"/>
              <a:t>ανάπτυξη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dirty="0"/>
              <a:t>Piaget</a:t>
            </a:r>
            <a:r>
              <a:rPr lang="el-GR" dirty="0"/>
              <a:t>: Σπουδές Βιολογίας, με ενδιαφέρον για την επιστημολογία.</a:t>
            </a:r>
            <a:endParaRPr lang="en-US" dirty="0"/>
          </a:p>
          <a:p>
            <a:pPr lvl="0"/>
            <a:r>
              <a:rPr lang="el-GR" dirty="0"/>
              <a:t>1920-1980: Έρευνες για τον τρόπο που τα παιδιά σκέφτονται και μαθαίνουν τον κόσμο.</a:t>
            </a:r>
            <a:endParaRPr lang="en-US" dirty="0"/>
          </a:p>
          <a:p>
            <a:pPr lvl="0"/>
            <a:r>
              <a:rPr lang="el-GR" dirty="0"/>
              <a:t>Ερευνητική μεθοδολογία: Κλινική μέθοδος≠ συμπεριφοριστική έρευνα.</a:t>
            </a:r>
            <a:endParaRPr lang="en-US" dirty="0"/>
          </a:p>
          <a:p>
            <a:pPr lvl="0"/>
            <a:r>
              <a:rPr lang="el-GR" dirty="0"/>
              <a:t>Φιλοσοφική ασυμβατότητα θεωρίας με συμπεριφοριστική προσέγγιση (εστίαση σε νοητικά γεγονότα).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4488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Βασικές ιδέες της θεωρίας </a:t>
            </a:r>
            <a:r>
              <a:rPr lang="el-GR" dirty="0" err="1"/>
              <a:t>Piaget</a:t>
            </a:r>
            <a:r>
              <a:rPr lang="el-GR" dirty="0"/>
              <a:t> (1/2</a:t>
            </a:r>
            <a:r>
              <a:rPr lang="el-G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/>
            <a:r>
              <a:rPr lang="el-GR" sz="3200" dirty="0"/>
              <a:t>Τα παιδιά είναι ενεργοί και κινητοποιημένοι μαθητές.</a:t>
            </a:r>
            <a:endParaRPr lang="en-US" sz="3200" dirty="0"/>
          </a:p>
          <a:p>
            <a:pPr lvl="0"/>
            <a:r>
              <a:rPr lang="el-GR" sz="3200" dirty="0"/>
              <a:t>Τα παιδιά οργανώνουν ό,τι μαθαίνουν μέσα από τις εμπειρίες τους.</a:t>
            </a:r>
            <a:endParaRPr lang="en-US" sz="3200" dirty="0"/>
          </a:p>
          <a:p>
            <a:pPr lvl="1"/>
            <a:r>
              <a:rPr lang="el-GR" sz="2800" dirty="0"/>
              <a:t>Η μάθηση είναι μία σημαντικά </a:t>
            </a:r>
            <a:r>
              <a:rPr lang="el-GR" sz="2800" dirty="0" err="1"/>
              <a:t>νοοκατασκευαστική</a:t>
            </a:r>
            <a:r>
              <a:rPr lang="el-GR" sz="2800" dirty="0"/>
              <a:t> διεργασία.</a:t>
            </a:r>
            <a:endParaRPr lang="en-US" sz="2800" dirty="0"/>
          </a:p>
          <a:p>
            <a:pPr lvl="1"/>
            <a:r>
              <a:rPr lang="el-GR" sz="2800" dirty="0"/>
              <a:t>Οι πληροφορίες οργανώνονται σε σχήματα (=Σύνολα παρόμοιων δράσεων ή σκέψεων που χρησιμοποιούνται κατ’ εξακολούθηση ως απόκριση στο περιβάλλον).</a:t>
            </a:r>
            <a:endParaRPr lang="en-US" sz="2800" dirty="0"/>
          </a:p>
          <a:p>
            <a:pPr lvl="1"/>
            <a:r>
              <a:rPr lang="el-GR" sz="2800" dirty="0"/>
              <a:t>Τα παιδιά συνεχώς τροποποιούν τα σχήματα τους και ενίοτε δημιουργούν καινούρια.</a:t>
            </a:r>
            <a:endParaRPr lang="en-US" sz="2800" dirty="0"/>
          </a:p>
          <a:p>
            <a:pPr lvl="1"/>
            <a:r>
              <a:rPr lang="el-GR" sz="2800" dirty="0"/>
              <a:t>Σταδιακά τα σχήματα συνενώνονται σε μεγαλύτερες, πιο σύνθετες γνωστικές δομές.</a:t>
            </a:r>
            <a:endParaRPr lang="en-US" sz="2800" dirty="0"/>
          </a:p>
          <a:p>
            <a:pPr lvl="0"/>
            <a:r>
              <a:rPr lang="el-GR" sz="3200" dirty="0"/>
              <a:t>Η αλληλεπίδραση με το φυσικό περιβάλλον αποτελεί βασικό παράγοντα της μάθησης και γνωστικής ανάπτυξης. </a:t>
            </a:r>
            <a:endParaRPr lang="en-US" sz="3200" dirty="0"/>
          </a:p>
          <a:p>
            <a:pPr lvl="0"/>
            <a:r>
              <a:rPr lang="el-GR" sz="3200" dirty="0"/>
              <a:t>Η αλληλεπίδραση με άλλα άτομα είναι εξίσου βασική για τη μάθηση και τη γνωστική ανάπτυξη</a:t>
            </a:r>
            <a:r>
              <a:rPr lang="el-GR" sz="3200" dirty="0" smtClean="0"/>
              <a:t>.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4828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Βασικές ιδέες της θεωρίας του </a:t>
            </a:r>
            <a:r>
              <a:rPr lang="el-GR" dirty="0" err="1"/>
              <a:t>Piaget</a:t>
            </a:r>
            <a:r>
              <a:rPr lang="el-GR" dirty="0"/>
              <a:t> (2/2</a:t>
            </a:r>
            <a:r>
              <a:rPr lang="el-G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/>
            <a:r>
              <a:rPr lang="el-GR" sz="3200" dirty="0"/>
              <a:t>Τα παιδιά προσαρμόζονται στο περιβάλλον τους μέσω των διεργασιών της αφομοίωσης και της συμμόρφωσης (συμπληρωματικές διεργασίες). </a:t>
            </a:r>
            <a:endParaRPr lang="en-US" sz="3200" dirty="0"/>
          </a:p>
          <a:p>
            <a:pPr lvl="1"/>
            <a:r>
              <a:rPr lang="el-GR" sz="2800" u="sng" dirty="0"/>
              <a:t>Αφομοίωση</a:t>
            </a:r>
            <a:r>
              <a:rPr lang="el-GR" sz="2800" dirty="0"/>
              <a:t>: Απόκριση και πιθανώς ερμηνεία αντικειμένου, ή γεγονότος κατά τρόπο σύμφωνο με ένα ήδη υπάρχον σχήμα. </a:t>
            </a:r>
            <a:endParaRPr lang="en-US" sz="2800" dirty="0"/>
          </a:p>
          <a:p>
            <a:pPr lvl="1"/>
            <a:r>
              <a:rPr lang="el-GR" sz="2800" u="sng" dirty="0"/>
              <a:t>Συμμόρφωση</a:t>
            </a:r>
            <a:r>
              <a:rPr lang="el-GR" sz="2800" dirty="0"/>
              <a:t>: Τα παιδιά: (α) τροποποιούν ένα υπάρχον σχήμα, ή (β) κατασκευάζουν ένα εντελώς νέο (νέα γνώση).</a:t>
            </a:r>
            <a:endParaRPr lang="en-US" sz="2800" dirty="0"/>
          </a:p>
          <a:p>
            <a:pPr lvl="0"/>
            <a:r>
              <a:rPr lang="el-GR" sz="3200" dirty="0"/>
              <a:t>Μία διεργασία εξισορρόπησης ενισχύει την προοδευτική μετακίνηση προς αυξανόμενα πολύπλοκες μορφές σκέψης. </a:t>
            </a:r>
            <a:endParaRPr lang="en-US" sz="3200" dirty="0"/>
          </a:p>
          <a:p>
            <a:pPr lvl="0"/>
            <a:r>
              <a:rPr lang="el-GR" sz="3200" dirty="0"/>
              <a:t>Τα παιδιά σκέφτονται κατά ποιοτικά διαφορετικούς τρόπους ανάλογα με το ηλικιακό επίπεδο στο οποίο βρίσκονται (στάδια ανάπτυξης).</a:t>
            </a:r>
            <a:endParaRPr lang="en-US" sz="32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898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Τα στάδια της γνωστικής ανάπτυξης κατά </a:t>
            </a:r>
            <a:r>
              <a:rPr lang="el-GR" dirty="0" err="1"/>
              <a:t>Piaget</a:t>
            </a:r>
            <a:r>
              <a:rPr lang="el-GR" dirty="0"/>
              <a:t> (1/2</a:t>
            </a:r>
            <a:r>
              <a:rPr lang="el-G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l-GR" dirty="0"/>
              <a:t>Χαρακτηρίζονται από ποιοτικά διακριτό μοτίβο σκέψης.</a:t>
            </a:r>
            <a:endParaRPr lang="en-US" dirty="0"/>
          </a:p>
          <a:p>
            <a:pPr lvl="0"/>
            <a:r>
              <a:rPr lang="el-GR" dirty="0"/>
              <a:t>Στηρίζονται στα επιτεύγματα των προηγούμενων σταδίων.</a:t>
            </a:r>
            <a:endParaRPr lang="en-US" dirty="0"/>
          </a:p>
          <a:p>
            <a:pPr lvl="0"/>
            <a:r>
              <a:rPr lang="el-GR" dirty="0"/>
              <a:t>Ακολουθούν την ίδια, απαράλλαχτη αλληλουχία.</a:t>
            </a:r>
            <a:endParaRPr lang="en-US" dirty="0"/>
          </a:p>
          <a:p>
            <a:pPr lvl="0"/>
            <a:r>
              <a:rPr lang="el-GR" dirty="0"/>
              <a:t>Σχετίζονται με τη νευρολογική ωρίμανση (γενετικά ελεγχόμενες αλλαγές εγκεφάλου). </a:t>
            </a:r>
            <a:endParaRPr lang="el-GR" dirty="0" smtClean="0"/>
          </a:p>
          <a:p>
            <a:r>
              <a:rPr lang="el-GR" dirty="0"/>
              <a:t>Σημαντικό: Τα ηλικιακά φάσματα που πρότεινε ο </a:t>
            </a:r>
            <a:r>
              <a:rPr lang="en-US" dirty="0"/>
              <a:t>Piaget </a:t>
            </a:r>
            <a:r>
              <a:rPr lang="el-GR" dirty="0"/>
              <a:t>για την επίτευξη των σταδίων είναι μέσοι όροι (βλ. σχήμα 10.1, σελ. 319</a:t>
            </a:r>
            <a:r>
              <a:rPr lang="el-GR" dirty="0" smtClean="0"/>
              <a:t>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6651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smtClean="0"/>
              <a:t>Τα </a:t>
            </a:r>
            <a:r>
              <a:rPr lang="el-GR" dirty="0"/>
              <a:t>στάδια της γνωστικής ανάπτυξης κατά </a:t>
            </a:r>
            <a:r>
              <a:rPr lang="el-GR" dirty="0" err="1"/>
              <a:t>Piaget</a:t>
            </a:r>
            <a:r>
              <a:rPr lang="el-GR" dirty="0"/>
              <a:t> (2/2)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l-GR" b="1" dirty="0"/>
              <a:t>Συνολικά ο </a:t>
            </a:r>
            <a:r>
              <a:rPr lang="el-GR" b="1" dirty="0" err="1"/>
              <a:t>Piaget</a:t>
            </a:r>
            <a:r>
              <a:rPr lang="el-GR" b="1" dirty="0"/>
              <a:t> πρότεινε την ύπαρξη 4 σταδίων:</a:t>
            </a:r>
            <a:endParaRPr lang="en-US" dirty="0"/>
          </a:p>
          <a:p>
            <a:pPr marL="788670" lvl="1" indent="-514350">
              <a:buFont typeface="+mj-lt"/>
              <a:buAutoNum type="arabicPeriod"/>
            </a:pPr>
            <a:r>
              <a:rPr lang="el-GR" u="sng" dirty="0" err="1"/>
              <a:t>Αισθησιοκινητικό</a:t>
            </a:r>
            <a:r>
              <a:rPr lang="el-GR" u="sng" dirty="0"/>
              <a:t> στάδιο</a:t>
            </a:r>
            <a:r>
              <a:rPr lang="el-GR" dirty="0"/>
              <a:t> (γέννηση- 2 έτη).</a:t>
            </a:r>
            <a:endParaRPr lang="en-US" dirty="0"/>
          </a:p>
          <a:p>
            <a:pPr marL="788670" lvl="1" indent="-514350">
              <a:buFont typeface="+mj-lt"/>
              <a:buAutoNum type="arabicPeriod"/>
            </a:pPr>
            <a:r>
              <a:rPr lang="el-GR" u="sng" dirty="0"/>
              <a:t>Προλογικό στάδιο</a:t>
            </a:r>
            <a:r>
              <a:rPr lang="el-GR" dirty="0"/>
              <a:t> (2- 6 έτη).</a:t>
            </a:r>
            <a:endParaRPr lang="en-US" dirty="0"/>
          </a:p>
          <a:p>
            <a:pPr marL="788670" lvl="1" indent="-514350">
              <a:buFont typeface="+mj-lt"/>
              <a:buAutoNum type="arabicPeriod"/>
            </a:pPr>
            <a:r>
              <a:rPr lang="el-GR" u="sng" dirty="0"/>
              <a:t>Στάδιο συγκεκριμένης λογικής σκέψης</a:t>
            </a:r>
            <a:r>
              <a:rPr lang="el-GR" dirty="0"/>
              <a:t> (6- 11 έτη).</a:t>
            </a:r>
            <a:endParaRPr lang="en-US" dirty="0"/>
          </a:p>
          <a:p>
            <a:pPr marL="788670" lvl="1" indent="-514350">
              <a:buFont typeface="+mj-lt"/>
              <a:buAutoNum type="arabicPeriod"/>
            </a:pPr>
            <a:r>
              <a:rPr lang="el-GR" u="sng" dirty="0"/>
              <a:t>Στάδιο τυπικής λογικής σκέψης</a:t>
            </a:r>
            <a:r>
              <a:rPr lang="el-GR" dirty="0"/>
              <a:t> (11 έτη μέχρι ενήλικη ζωή).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5051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Σύγχρονες θεωρήσεις της θεωρίας του </a:t>
            </a:r>
            <a:r>
              <a:rPr lang="en-US" dirty="0"/>
              <a:t>P</a:t>
            </a:r>
            <a:r>
              <a:rPr lang="el-GR" dirty="0" err="1" smtClean="0"/>
              <a:t>iaget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lvl="0"/>
            <a:r>
              <a:rPr lang="el-GR" sz="3200" u="sng" dirty="0"/>
              <a:t>Συνεισφορά θεωρίας </a:t>
            </a:r>
            <a:r>
              <a:rPr lang="en-US" sz="3200" u="sng" dirty="0"/>
              <a:t>Piaget</a:t>
            </a:r>
            <a:r>
              <a:rPr lang="el-GR" sz="3200" dirty="0"/>
              <a:t>: </a:t>
            </a:r>
            <a:endParaRPr lang="en-US" sz="3200" dirty="0"/>
          </a:p>
          <a:p>
            <a:pPr lvl="1"/>
            <a:r>
              <a:rPr lang="el-GR" sz="2800" dirty="0"/>
              <a:t>Διερεύνηση τρόπου σκέψης παιδιών.</a:t>
            </a:r>
            <a:endParaRPr lang="en-US" sz="2800" dirty="0"/>
          </a:p>
          <a:p>
            <a:pPr lvl="1"/>
            <a:r>
              <a:rPr lang="el-GR" sz="2800" dirty="0"/>
              <a:t>Αντίληψη ενεργητικού ρόλου παιδιών στην κατασκευή της γνώσης.</a:t>
            </a:r>
            <a:endParaRPr lang="en-US" sz="2800" dirty="0"/>
          </a:p>
          <a:p>
            <a:pPr lvl="1"/>
            <a:r>
              <a:rPr lang="el-GR" sz="2800" dirty="0"/>
              <a:t>Αλληλουχία γνωστικών δεξιοτήτων.</a:t>
            </a:r>
            <a:endParaRPr lang="en-US" sz="2800" dirty="0"/>
          </a:p>
          <a:p>
            <a:pPr lvl="0"/>
            <a:r>
              <a:rPr lang="el-GR" sz="3200" u="sng" dirty="0"/>
              <a:t>Περιορισμοί θεωρίας </a:t>
            </a:r>
            <a:r>
              <a:rPr lang="en-US" sz="3200" u="sng" dirty="0"/>
              <a:t>Piaget</a:t>
            </a:r>
            <a:r>
              <a:rPr lang="el-GR" sz="3200" dirty="0"/>
              <a:t>: </a:t>
            </a:r>
            <a:endParaRPr lang="en-US" sz="3200" dirty="0"/>
          </a:p>
          <a:p>
            <a:pPr lvl="1"/>
            <a:r>
              <a:rPr lang="el-GR" sz="2800" dirty="0"/>
              <a:t>Ασάφεια διεργασιών αφομοίωσης, συμμόρφωσης και εξισορρόπησης.</a:t>
            </a:r>
            <a:endParaRPr lang="en-US" sz="2800" dirty="0"/>
          </a:p>
          <a:p>
            <a:pPr lvl="1"/>
            <a:r>
              <a:rPr lang="el-GR" sz="2800" dirty="0"/>
              <a:t>Διαφοροποίηση ηλικίας εμφάνισης δεξιοτήτων (π.χ., υποτίμηση δεξιοτήτων νηπίων/παιδιών, υπερεκτίμηση δεξιοτήτων εφήβων).</a:t>
            </a:r>
            <a:endParaRPr lang="en-US" sz="2800" dirty="0"/>
          </a:p>
          <a:p>
            <a:pPr lvl="1"/>
            <a:r>
              <a:rPr lang="el-GR" sz="2800" dirty="0"/>
              <a:t>Διαφοροποίηση ικανότητας λογικού συλλογισμού βάσει εμπειριών (π.χ., εξάσκηση και επίσημη εκπαίδευση οδηγούν σε πρώιμη ανάπτυξη) και πολιτισμικού υποβάθρου.</a:t>
            </a:r>
            <a:endParaRPr lang="en-US" sz="2800" dirty="0"/>
          </a:p>
          <a:p>
            <a:pPr lvl="1"/>
            <a:r>
              <a:rPr lang="el-GR" sz="2800" dirty="0"/>
              <a:t>Τα στάδια γνωστικής ανάπτυξης δεν είναι απολύτως διακριτά και τόσο αυστηρά καθορισμένα. Η γνωστική ανάπτυξη περιγράφεται πληρέστερα με όρους σταδιακών τάσεων και γενικών δυνατοτήτων.</a:t>
            </a:r>
            <a:endParaRPr lang="en-US" sz="2800" dirty="0"/>
          </a:p>
          <a:p>
            <a:pPr lvl="1"/>
            <a:r>
              <a:rPr lang="el-GR" sz="2800" dirty="0"/>
              <a:t>Περιορισμένη έμφαση στο ρόλο του περιβάλλοντος</a:t>
            </a:r>
            <a:r>
              <a:rPr lang="el-GR" sz="2800" dirty="0" smtClean="0"/>
              <a:t>.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6830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err="1"/>
              <a:t>Νεοπιαζετιανές</a:t>
            </a:r>
            <a:r>
              <a:rPr lang="el-GR" dirty="0"/>
              <a:t> θεωρίες της γνωστικής </a:t>
            </a:r>
            <a:r>
              <a:rPr lang="el-GR" dirty="0" smtClean="0"/>
              <a:t>ανάπτυξης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lvl="0"/>
            <a:r>
              <a:rPr lang="el-GR" sz="3200" dirty="0"/>
              <a:t>Ορισμένοι θεωρητικοί συνδύασαν ιδέες του </a:t>
            </a:r>
            <a:r>
              <a:rPr lang="el-GR" sz="3200" dirty="0" err="1"/>
              <a:t>Piaget</a:t>
            </a:r>
            <a:r>
              <a:rPr lang="el-GR" sz="3200" dirty="0"/>
              <a:t> με έννοιες της </a:t>
            </a:r>
            <a:r>
              <a:rPr lang="el-GR" sz="3200" smtClean="0"/>
              <a:t>Θεωρίας Επεξεργασίας </a:t>
            </a:r>
            <a:r>
              <a:rPr lang="el-GR" sz="3200" dirty="0"/>
              <a:t>Π</a:t>
            </a:r>
            <a:r>
              <a:rPr lang="el-GR" sz="3200" smtClean="0"/>
              <a:t>ληροφοριών</a:t>
            </a:r>
            <a:r>
              <a:rPr lang="el-GR" sz="3200" dirty="0"/>
              <a:t>.</a:t>
            </a:r>
            <a:endParaRPr lang="en-US" sz="3200" dirty="0"/>
          </a:p>
          <a:p>
            <a:pPr lvl="0"/>
            <a:r>
              <a:rPr lang="el-GR" sz="3200" dirty="0"/>
              <a:t>Οι </a:t>
            </a:r>
            <a:r>
              <a:rPr lang="el-GR" sz="3200" dirty="0" err="1"/>
              <a:t>νεοπιαζετιανοί</a:t>
            </a:r>
            <a:r>
              <a:rPr lang="el-GR" sz="3200" dirty="0"/>
              <a:t> θεωρητικοί δεν συμφωνούν σχετικά με τη φύση της σκέψης και τους μηχανισμούς ενίσχυσης της γνωστικής ανάπτυξης.</a:t>
            </a:r>
            <a:endParaRPr lang="en-US" sz="3200" dirty="0"/>
          </a:p>
          <a:p>
            <a:pPr lvl="0"/>
            <a:r>
              <a:rPr lang="el-GR" sz="3200" dirty="0"/>
              <a:t>Κοινά σημεία:</a:t>
            </a:r>
            <a:endParaRPr lang="en-US" sz="3200" dirty="0"/>
          </a:p>
          <a:p>
            <a:pPr lvl="1"/>
            <a:r>
              <a:rPr lang="el-GR" sz="2800" dirty="0"/>
              <a:t>Η γνωστική ανάπτυξη περιορίζεται από την ωρίμανση του εγκεφάλου. </a:t>
            </a:r>
            <a:endParaRPr lang="en-US" sz="2800" dirty="0"/>
          </a:p>
          <a:p>
            <a:pPr lvl="1"/>
            <a:r>
              <a:rPr lang="el-GR" sz="2800" dirty="0"/>
              <a:t>Οι γνώσεις κατακτούνται μέσω ακούσιων και εκούσιων διαδικασιών. </a:t>
            </a:r>
            <a:endParaRPr lang="en-US" sz="2800" dirty="0"/>
          </a:p>
          <a:p>
            <a:pPr lvl="1"/>
            <a:r>
              <a:rPr lang="el-GR" sz="2800" dirty="0"/>
              <a:t>Οι υπάρχουσες γνωστικές δομές επηρεάζουν τη σκέψη. </a:t>
            </a:r>
            <a:endParaRPr lang="en-US" sz="2800" dirty="0"/>
          </a:p>
          <a:p>
            <a:pPr lvl="1"/>
            <a:r>
              <a:rPr lang="el-GR" sz="2800" dirty="0"/>
              <a:t>Η γνωστική ανάπτυξη χαρακτηρίζεται συχνά από μια (όχι μοναδική) σειρά σταδίων. </a:t>
            </a:r>
            <a:endParaRPr lang="en-US" sz="2800" dirty="0"/>
          </a:p>
          <a:p>
            <a:pPr lvl="1"/>
            <a:r>
              <a:rPr lang="el-GR" sz="2800" dirty="0"/>
              <a:t>Κάθε στάδιο οικοδομείται πάνω στις δεξιότητες του προηγούμενου.</a:t>
            </a:r>
            <a:endParaRPr lang="en-US" sz="2800" dirty="0"/>
          </a:p>
          <a:p>
            <a:pPr lvl="1"/>
            <a:r>
              <a:rPr lang="el-GR" sz="2800" dirty="0"/>
              <a:t>Η τυπική εκπαίδευση έχει μεγάλη επίδραση στη γνωστική ανάπτυξη</a:t>
            </a:r>
            <a:r>
              <a:rPr lang="el-GR" sz="2800" dirty="0" smtClean="0"/>
              <a:t>.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090491"/>
      </p:ext>
    </p:extLst>
  </p:cSld>
  <p:clrMapOvr>
    <a:masterClrMapping/>
  </p:clrMapOvr>
</p:sld>
</file>

<file path=ppt/theme/theme1.xml><?xml version="1.0" encoding="utf-8"?>
<a:theme xmlns:a="http://schemas.openxmlformats.org/drawingml/2006/main" name="View">
  <a:themeElements>
    <a:clrScheme name="View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Custom 2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3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7B713C7F-58B7-4AE9-B361-B13EB9EC4C0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TM03457515[[fn=View]]</Template>
  <TotalTime>149</TotalTime>
  <Words>870</Words>
  <Application>Microsoft Office PowerPoint</Application>
  <PresentationFormat>Widescreen</PresentationFormat>
  <Paragraphs>85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Arial Narrow</vt:lpstr>
      <vt:lpstr>Calibri</vt:lpstr>
      <vt:lpstr>Wingdings 2</vt:lpstr>
      <vt:lpstr>View</vt:lpstr>
      <vt:lpstr>ΚΕΦΑΛΑΙΟ 10</vt:lpstr>
      <vt:lpstr>ΚΕΦΑΛΑΙΟ 10: Θεωρήσεις της Γνωστικής Ανάπτυξης</vt:lpstr>
      <vt:lpstr>Η θεωρία του Piaget για τη γνωστική ανάπτυξη</vt:lpstr>
      <vt:lpstr>Βασικές ιδέες της θεωρίας Piaget (1/2)</vt:lpstr>
      <vt:lpstr>Βασικές ιδέες της θεωρίας του Piaget (2/2)</vt:lpstr>
      <vt:lpstr>Τα στάδια της γνωστικής ανάπτυξης κατά Piaget (1/2)</vt:lpstr>
      <vt:lpstr>Τα στάδια της γνωστικής ανάπτυξης κατά Piaget (2/2)</vt:lpstr>
      <vt:lpstr>Σύγχρονες θεωρήσεις της θεωρίας του Piaget</vt:lpstr>
      <vt:lpstr>Νεοπιαζετιανές θεωρίες της γνωστικής ανάπτυξης</vt:lpstr>
      <vt:lpstr>Η νεοπιαζετιανή θεωρία του Robbie Case</vt:lpstr>
      <vt:lpstr>Επιπτώσεις των Πιαζετιανών και των νεοπιαζετιανών θεωριών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ΚΕΦΑΛΑΙΟ 1</dc:title>
  <dc:creator>Gutenberg</dc:creator>
  <cp:lastModifiedBy>Gutenberg</cp:lastModifiedBy>
  <cp:revision>27</cp:revision>
  <dcterms:created xsi:type="dcterms:W3CDTF">2020-10-05T12:40:39Z</dcterms:created>
  <dcterms:modified xsi:type="dcterms:W3CDTF">2020-10-20T11:07:59Z</dcterms:modified>
</cp:coreProperties>
</file>