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n-US" sz="3500" dirty="0"/>
              <a:t>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 smtClean="0"/>
              <a:t>ΓΝΩΣΤΙΚΙΣΜΟΣ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Έρευνα της λεκτικής μάθησης (3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788670" lvl="1" indent="-514350">
              <a:buFont typeface="+mj-lt"/>
              <a:buAutoNum type="arabicPeriod" startAt="5"/>
            </a:pPr>
            <a:r>
              <a:rPr lang="el-GR" dirty="0"/>
              <a:t>Τα </a:t>
            </a:r>
            <a:r>
              <a:rPr lang="el-GR" b="1" dirty="0"/>
              <a:t>χαρακτηριστικά</a:t>
            </a:r>
            <a:r>
              <a:rPr lang="el-GR" dirty="0"/>
              <a:t> του υλικού επηρεάζουν την ταχύτητα εκμάθησής (πληρότητα νοήματος, εύκολη προφορά, συγκεκριμένα, δυνατότητα νοερής απεικόνισης).</a:t>
            </a:r>
            <a:endParaRPr lang="en-US" dirty="0"/>
          </a:p>
          <a:p>
            <a:pPr marL="788670" lvl="1" indent="-514350">
              <a:buFont typeface="+mj-lt"/>
              <a:buAutoNum type="arabicPeriod" startAt="5"/>
            </a:pPr>
            <a:r>
              <a:rPr lang="el-GR" dirty="0"/>
              <a:t>Τα άτομα αποδίδουν συχνά </a:t>
            </a:r>
            <a:r>
              <a:rPr lang="el-GR" b="1" dirty="0"/>
              <a:t>δικό τους νόημα</a:t>
            </a:r>
            <a:r>
              <a:rPr lang="el-GR" dirty="0"/>
              <a:t> σε μια καινούργια πληροφορία.</a:t>
            </a:r>
            <a:endParaRPr lang="en-US" dirty="0"/>
          </a:p>
          <a:p>
            <a:pPr marL="788670" lvl="1" indent="-514350">
              <a:buFont typeface="+mj-lt"/>
              <a:buAutoNum type="arabicPeriod" startAt="5"/>
            </a:pPr>
            <a:r>
              <a:rPr lang="el-GR" dirty="0"/>
              <a:t>Τα άτομα </a:t>
            </a:r>
            <a:r>
              <a:rPr lang="el-GR" b="1" dirty="0"/>
              <a:t>οργανώνουν</a:t>
            </a:r>
            <a:r>
              <a:rPr lang="el-GR" dirty="0"/>
              <a:t> ό,τι μαθαίνουν (π.χ., πείραμα </a:t>
            </a:r>
            <a:r>
              <a:rPr lang="el-GR" dirty="0" err="1"/>
              <a:t>Bousfield</a:t>
            </a:r>
            <a:r>
              <a:rPr lang="el-GR" dirty="0"/>
              <a:t>).</a:t>
            </a:r>
            <a:endParaRPr lang="en-US" dirty="0"/>
          </a:p>
          <a:p>
            <a:pPr marL="788670" lvl="1" indent="-514350">
              <a:buFont typeface="+mj-lt"/>
              <a:buAutoNum type="arabicPeriod" startAt="5"/>
            </a:pPr>
            <a:r>
              <a:rPr lang="el-GR" dirty="0"/>
              <a:t>Τα άτομα μαθαίνουν πιο εύκολα μέσω της χρήσης </a:t>
            </a:r>
            <a:r>
              <a:rPr lang="el-GR" b="1" dirty="0"/>
              <a:t>στρατηγικών κωδικοποίησης</a:t>
            </a:r>
            <a:r>
              <a:rPr lang="el-GR" dirty="0"/>
              <a:t>.</a:t>
            </a:r>
            <a:endParaRPr lang="en-US" dirty="0"/>
          </a:p>
          <a:p>
            <a:pPr marL="788670" lvl="1" indent="-514350">
              <a:buFont typeface="+mj-lt"/>
              <a:buAutoNum type="arabicPeriod" startAt="5"/>
            </a:pPr>
            <a:r>
              <a:rPr lang="el-GR" dirty="0"/>
              <a:t>Τα άτομα είναι πιο αποδοτικά στην </a:t>
            </a:r>
            <a:r>
              <a:rPr lang="el-GR" b="1" dirty="0"/>
              <a:t>εκμάθηση γενικών εννοιών</a:t>
            </a:r>
            <a:r>
              <a:rPr lang="el-GR" dirty="0"/>
              <a:t> παρά στην κατά λέξη </a:t>
            </a:r>
            <a:r>
              <a:rPr lang="el-GR" dirty="0" smtClean="0"/>
              <a:t>αποστήθιση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58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Σύγχρονες </a:t>
            </a:r>
            <a:r>
              <a:rPr lang="el-GR" smtClean="0"/>
              <a:t>γνωστικές προσεγγίσεις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Θεωρία της επεξεργασίας πληροφοριών</a:t>
            </a:r>
            <a:endParaRPr lang="en-US" dirty="0"/>
          </a:p>
          <a:p>
            <a:pPr lvl="0"/>
            <a:r>
              <a:rPr lang="el-GR" dirty="0" err="1"/>
              <a:t>Εποικοδομισμός</a:t>
            </a:r>
            <a:r>
              <a:rPr lang="el-GR" dirty="0"/>
              <a:t> </a:t>
            </a:r>
            <a:endParaRPr lang="en-US" dirty="0"/>
          </a:p>
          <a:p>
            <a:pPr lvl="0"/>
            <a:r>
              <a:rPr lang="el-GR" dirty="0"/>
              <a:t>Θεωρίες </a:t>
            </a:r>
            <a:r>
              <a:rPr lang="el-GR" dirty="0" smtClean="0"/>
              <a:t>πλαισίου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564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Θεωρία της επεξεργασίας </a:t>
            </a:r>
            <a:r>
              <a:rPr lang="el-GR" dirty="0" smtClean="0"/>
              <a:t>πληροφοριών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Εστιάζει στον τρόπο με τον οποίο </a:t>
            </a:r>
            <a:r>
              <a:rPr lang="el-GR" b="1" dirty="0"/>
              <a:t>επεξεργαζόμαστε τις πληροφορίες</a:t>
            </a:r>
            <a:r>
              <a:rPr lang="el-GR" dirty="0"/>
              <a:t> που λαμβάνουμε από το περιβάλλον.</a:t>
            </a:r>
            <a:endParaRPr lang="en-US" dirty="0"/>
          </a:p>
          <a:p>
            <a:pPr lvl="0"/>
            <a:r>
              <a:rPr lang="el-GR" dirty="0"/>
              <a:t>Αρχικά οι υποστηρικτές της αντιμετώπιζαν την ανθρώπινη μάθηση ως αντίστοιχη με την επεξεργασία πληροφοριών των </a:t>
            </a:r>
            <a:r>
              <a:rPr lang="el-GR" b="1" dirty="0"/>
              <a:t>ηλεκτρονικών υπολογιστών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dirty="0"/>
              <a:t>Η προσέγγιση αυτή γρήγορα θεωρήθηκε </a:t>
            </a:r>
            <a:r>
              <a:rPr lang="el-GR" b="1" dirty="0"/>
              <a:t>απλουστευτική</a:t>
            </a:r>
            <a:r>
              <a:rPr lang="el-GR" dirty="0"/>
              <a:t>. </a:t>
            </a:r>
            <a:endParaRPr lang="en-US" dirty="0"/>
          </a:p>
          <a:p>
            <a:pPr lvl="0"/>
            <a:r>
              <a:rPr lang="el-GR" dirty="0"/>
              <a:t>Εντούτοις βοήθησε στην αναγνώριση των </a:t>
            </a:r>
            <a:r>
              <a:rPr lang="el-GR" b="1" dirty="0"/>
              <a:t>πολυάριθμων επιμέρους διεργασιών</a:t>
            </a:r>
            <a:r>
              <a:rPr lang="el-GR" dirty="0"/>
              <a:t> της ανθρώπινης νόησης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102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 smtClean="0"/>
              <a:t>Εποικοδομιτισμός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l-GR" dirty="0"/>
              <a:t>Οι υποστηρικτές της αντιλαμβάνονται τη μάθηση ως μια διαδικασία </a:t>
            </a:r>
            <a:r>
              <a:rPr lang="el-GR" b="1" dirty="0"/>
              <a:t>κατασκευής</a:t>
            </a:r>
            <a:r>
              <a:rPr lang="el-GR" dirty="0"/>
              <a:t> γνώσης.</a:t>
            </a:r>
            <a:endParaRPr lang="en-US" dirty="0"/>
          </a:p>
          <a:p>
            <a:pPr lvl="0"/>
            <a:r>
              <a:rPr lang="el-GR" b="1" dirty="0"/>
              <a:t>Ατομική </a:t>
            </a:r>
            <a:r>
              <a:rPr lang="el-GR" b="1" dirty="0" err="1"/>
              <a:t>εποικοδομιστική</a:t>
            </a:r>
            <a:r>
              <a:rPr lang="el-GR" b="1" dirty="0"/>
              <a:t> προσέγγιση:</a:t>
            </a:r>
            <a:r>
              <a:rPr lang="el-GR" dirty="0"/>
              <a:t> Όταν η διαδικασία επιτελείται σε κάθε εκπαιδευόμενο ξεχωριστά.</a:t>
            </a:r>
            <a:endParaRPr lang="en-US" dirty="0"/>
          </a:p>
          <a:p>
            <a:pPr lvl="0"/>
            <a:r>
              <a:rPr lang="el-GR" b="1" dirty="0"/>
              <a:t>Κοινωνική </a:t>
            </a:r>
            <a:r>
              <a:rPr lang="el-GR" b="1" dirty="0" err="1"/>
              <a:t>εποικοδομιστική</a:t>
            </a:r>
            <a:r>
              <a:rPr lang="el-GR" b="1" dirty="0"/>
              <a:t> προσέγγιση</a:t>
            </a:r>
            <a:r>
              <a:rPr lang="el-GR" dirty="0"/>
              <a:t>: Όταν τα άτομα εργάζονται από κοινού για να δημιουργήσουν νέα γνώση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009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Θεωρίες πλαισίου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Η ανθρώπινη σκέψη και μάθηση είναι αναπόσπαστα συνυφασμένες με το άμεσο υλικό, κοινωνικό και πολιτισμικό περιβάλλον.</a:t>
            </a:r>
            <a:endParaRPr lang="en-US" dirty="0"/>
          </a:p>
          <a:p>
            <a:pPr lvl="1"/>
            <a:r>
              <a:rPr lang="el-GR" dirty="0"/>
              <a:t>Θεωρίες ενσωμάτωσης.</a:t>
            </a:r>
            <a:endParaRPr lang="en-US" dirty="0"/>
          </a:p>
          <a:p>
            <a:pPr lvl="1"/>
            <a:r>
              <a:rPr lang="el-GR" dirty="0"/>
              <a:t>Θεωρίες κατανεμημένης νόησης.</a:t>
            </a:r>
            <a:endParaRPr lang="en-US" dirty="0"/>
          </a:p>
          <a:p>
            <a:pPr lvl="1"/>
            <a:r>
              <a:rPr lang="el-GR" dirty="0" err="1"/>
              <a:t>Κοινωνικοπολιτισμική</a:t>
            </a:r>
            <a:r>
              <a:rPr lang="el-GR" dirty="0"/>
              <a:t> θεωρία.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551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Γενικές εκπαιδευτικές επιπτώσεις των γνωστικών </a:t>
            </a:r>
            <a:r>
              <a:rPr lang="el-GR" dirty="0" smtClean="0"/>
              <a:t>προσεγγίσεων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Οι μαθητές είναι σε θέση να </a:t>
            </a:r>
            <a:r>
              <a:rPr lang="el-GR" b="1" dirty="0"/>
              <a:t>ελέγχουν</a:t>
            </a:r>
            <a:r>
              <a:rPr lang="el-GR" dirty="0"/>
              <a:t> τη μάθησή τους μέσω των δικών τους γνωστικών διεργασιών.</a:t>
            </a:r>
            <a:endParaRPr lang="en-US" dirty="0"/>
          </a:p>
          <a:p>
            <a:pPr lvl="0"/>
            <a:r>
              <a:rPr lang="el-GR" dirty="0"/>
              <a:t>Οι μαθητές δεν απορροφούν παθητικά τις γνώσεις τους, αλλά τις </a:t>
            </a:r>
            <a:r>
              <a:rPr lang="el-GR" b="1" dirty="0"/>
              <a:t>κατασκευάζουν</a:t>
            </a:r>
            <a:r>
              <a:rPr lang="el-GR" dirty="0"/>
              <a:t> περισσότερο ενεργητικά.</a:t>
            </a:r>
            <a:endParaRPr lang="en-US" dirty="0"/>
          </a:p>
          <a:p>
            <a:pPr lvl="0"/>
            <a:r>
              <a:rPr lang="el-GR" dirty="0"/>
              <a:t>Οι </a:t>
            </a:r>
            <a:r>
              <a:rPr lang="el-GR" b="1" dirty="0"/>
              <a:t>διδακτικές πρακτικές</a:t>
            </a:r>
            <a:r>
              <a:rPr lang="el-GR" dirty="0"/>
              <a:t> μπορούν να επηρεάσουν σημαντικά τον τρόπο με τον οποίο οι μαθητές επεξεργάζονται νοητικά το γνωστικό υλικό της τάξης, όπως, κατά προέκταση, και την αποτελεσματικότητα της εκμάθησής </a:t>
            </a:r>
            <a:r>
              <a:rPr lang="el-GR"/>
              <a:t>του</a:t>
            </a:r>
            <a:r>
              <a:rPr lang="el-GR" smtClean="0"/>
              <a:t>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964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ΚΕΦΑΛΑΙΟ 6: Γνωστικισμός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 smtClean="0"/>
              <a:t>Βασικές </a:t>
            </a:r>
            <a:r>
              <a:rPr lang="el-GR" dirty="0"/>
              <a:t>υποθέσεις των γνωστικών </a:t>
            </a:r>
            <a:r>
              <a:rPr lang="el-GR" dirty="0" smtClean="0"/>
              <a:t>προσεγγίσεων</a:t>
            </a:r>
            <a:endParaRPr lang="en-US" dirty="0" smtClean="0"/>
          </a:p>
          <a:p>
            <a:pPr lvl="0"/>
            <a:r>
              <a:rPr lang="el-GR" dirty="0" smtClean="0"/>
              <a:t>Ο </a:t>
            </a:r>
            <a:r>
              <a:rPr lang="el-GR" dirty="0"/>
              <a:t>σκόπιμος συμπεριφορισμός του </a:t>
            </a:r>
            <a:r>
              <a:rPr lang="el-GR" dirty="0" err="1"/>
              <a:t>Edward</a:t>
            </a:r>
            <a:r>
              <a:rPr lang="el-GR" dirty="0"/>
              <a:t> </a:t>
            </a:r>
            <a:r>
              <a:rPr lang="el-GR" dirty="0" err="1" smtClean="0"/>
              <a:t>Tolman</a:t>
            </a:r>
            <a:endParaRPr lang="en-US" dirty="0" smtClean="0"/>
          </a:p>
          <a:p>
            <a:pPr lvl="0"/>
            <a:r>
              <a:rPr lang="el-GR" dirty="0" smtClean="0"/>
              <a:t>Ψυχολογία </a:t>
            </a:r>
            <a:r>
              <a:rPr lang="el-GR" dirty="0"/>
              <a:t>της μορφής (</a:t>
            </a:r>
            <a:r>
              <a:rPr lang="el-GR" dirty="0" err="1" smtClean="0"/>
              <a:t>Gestalt</a:t>
            </a:r>
            <a:r>
              <a:rPr lang="el-GR" dirty="0" smtClean="0"/>
              <a:t>)</a:t>
            </a:r>
          </a:p>
          <a:p>
            <a:r>
              <a:rPr lang="el-GR" dirty="0"/>
              <a:t>Έρευνα της λεκτικής μάθησης</a:t>
            </a:r>
            <a:endParaRPr lang="en-US" dirty="0"/>
          </a:p>
          <a:p>
            <a:pPr lvl="0"/>
            <a:r>
              <a:rPr lang="el-GR" dirty="0"/>
              <a:t>Σύγχρονες γνωστικές προσεγγίσεις</a:t>
            </a:r>
            <a:endParaRPr lang="en-US" dirty="0"/>
          </a:p>
          <a:p>
            <a:pPr lvl="0"/>
            <a:r>
              <a:rPr lang="el-GR" dirty="0"/>
              <a:t>Γενικές εκπαιδευτικές επιπτώσεις των </a:t>
            </a:r>
            <a:r>
              <a:rPr lang="el-GR"/>
              <a:t>γνωστικών </a:t>
            </a:r>
            <a:r>
              <a:rPr lang="el-GR" smtClean="0"/>
              <a:t>προσεγγίσεων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Από τον συμπεριφορισμό, στις γνωστικές προσεγγίσεις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 smtClean="0"/>
              <a:t>Τα </a:t>
            </a:r>
            <a:r>
              <a:rPr lang="el-GR" b="1" dirty="0"/>
              <a:t>νοητικά γεγονότα (οι γνωστικές διεργασίες)</a:t>
            </a:r>
            <a:r>
              <a:rPr lang="el-GR" dirty="0"/>
              <a:t> αποτελούν κομμάτι της ανθρώπινης μάθησης και μπορούν να μελετηθούν. </a:t>
            </a:r>
            <a:endParaRPr lang="en-US" dirty="0"/>
          </a:p>
          <a:p>
            <a:pPr lvl="0"/>
            <a:r>
              <a:rPr lang="el-GR" dirty="0"/>
              <a:t>Η </a:t>
            </a:r>
            <a:r>
              <a:rPr lang="el-GR" b="1" dirty="0"/>
              <a:t>πολυπλοκότητα</a:t>
            </a:r>
            <a:r>
              <a:rPr lang="el-GR" dirty="0"/>
              <a:t> της μάθησης δεν μπορεί να εξηγηθεί αποκλειστικά με τις αρχές του συμπεριφορισμού.</a:t>
            </a:r>
            <a:endParaRPr lang="en-US" dirty="0"/>
          </a:p>
          <a:p>
            <a:pPr lvl="0"/>
            <a:r>
              <a:rPr lang="el-GR" dirty="0"/>
              <a:t>Στις ερμηνευτικές προσεγγίσεις της μάθησης πρέπει να ενσωματωθούν </a:t>
            </a:r>
            <a:r>
              <a:rPr lang="el-GR" b="1" dirty="0"/>
              <a:t>γνωστικές διεργασίες</a:t>
            </a:r>
            <a:r>
              <a:rPr lang="el-GR" dirty="0"/>
              <a:t>.</a:t>
            </a:r>
            <a:endParaRPr lang="en-US" dirty="0"/>
          </a:p>
          <a:p>
            <a:r>
              <a:rPr lang="el-GR" b="1" dirty="0"/>
              <a:t>Πρώτα σημαντικά παραδείγματα</a:t>
            </a:r>
            <a:r>
              <a:rPr lang="el-GR" dirty="0"/>
              <a:t>: </a:t>
            </a:r>
            <a:r>
              <a:rPr lang="en-US" dirty="0"/>
              <a:t>Bruner</a:t>
            </a:r>
            <a:r>
              <a:rPr lang="el-GR" dirty="0"/>
              <a:t>, </a:t>
            </a:r>
            <a:r>
              <a:rPr lang="en-US" dirty="0"/>
              <a:t>Chomsky</a:t>
            </a:r>
            <a:r>
              <a:rPr lang="el-GR" dirty="0"/>
              <a:t>, </a:t>
            </a:r>
            <a:r>
              <a:rPr lang="en-US" dirty="0"/>
              <a:t>Bandura</a:t>
            </a:r>
            <a:r>
              <a:rPr lang="el-GR" dirty="0"/>
              <a:t>, </a:t>
            </a:r>
            <a:r>
              <a:rPr lang="en-US" dirty="0" err="1"/>
              <a:t>Ausubel</a:t>
            </a:r>
            <a:r>
              <a:rPr lang="el-GR" dirty="0"/>
              <a:t>, </a:t>
            </a:r>
            <a:r>
              <a:rPr lang="en-US" dirty="0" err="1" smtClean="0"/>
              <a:t>Neisser</a:t>
            </a:r>
            <a:r>
              <a:rPr lang="el-GR" dirty="0" smtClean="0"/>
              <a:t>.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Βασικές υποθέσεις των γνωστικών προσεγγίσεων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l-GR" dirty="0"/>
              <a:t>Ορισμένες μαθησιακές διεργασίες χαρακτηρίζουν αποκλειστικά τον </a:t>
            </a:r>
            <a:r>
              <a:rPr lang="el-GR" b="1" dirty="0"/>
              <a:t>άνθρωπο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dirty="0"/>
              <a:t>Η μάθηση περιλαμβάνει </a:t>
            </a:r>
            <a:r>
              <a:rPr lang="el-GR" b="1" dirty="0"/>
              <a:t>σχηματισμό νοητικών αναπαραστάσεων ή συνδέσεων</a:t>
            </a:r>
            <a:r>
              <a:rPr lang="el-GR" dirty="0"/>
              <a:t>, που δεν είναι εμφανείς.</a:t>
            </a:r>
            <a:endParaRPr lang="en-US" dirty="0"/>
          </a:p>
          <a:p>
            <a:pPr lvl="0"/>
            <a:r>
              <a:rPr lang="el-GR" dirty="0"/>
              <a:t>Τα άτομα εμπλέκονται </a:t>
            </a:r>
            <a:r>
              <a:rPr lang="el-GR" b="1" dirty="0"/>
              <a:t>ενεργητικά</a:t>
            </a:r>
            <a:r>
              <a:rPr lang="el-GR" dirty="0"/>
              <a:t> στη μαθησιακή διαδικασία. </a:t>
            </a:r>
            <a:endParaRPr lang="en-US" dirty="0"/>
          </a:p>
          <a:p>
            <a:pPr lvl="0"/>
            <a:r>
              <a:rPr lang="el-GR" dirty="0"/>
              <a:t>Η γνώση είναι </a:t>
            </a:r>
            <a:r>
              <a:rPr lang="el-GR" b="1" dirty="0"/>
              <a:t>οργανωμένη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43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Ο σκόπιμος συμπεριφορισμός του </a:t>
            </a:r>
            <a:r>
              <a:rPr lang="en-US" dirty="0"/>
              <a:t>E</a:t>
            </a:r>
            <a:r>
              <a:rPr lang="el-GR" dirty="0" err="1"/>
              <a:t>dward</a:t>
            </a:r>
            <a:r>
              <a:rPr lang="el-GR" dirty="0"/>
              <a:t> </a:t>
            </a:r>
            <a:r>
              <a:rPr lang="en-US" dirty="0"/>
              <a:t>T</a:t>
            </a:r>
            <a:r>
              <a:rPr lang="el-GR" dirty="0" err="1" smtClean="0"/>
              <a:t>olman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Οι ερευνητικές του μέθοδοι ήταν </a:t>
            </a:r>
            <a:r>
              <a:rPr lang="el-GR" b="1" dirty="0"/>
              <a:t>επηρεασμένες από τον συμπεριφορισμό.</a:t>
            </a:r>
            <a:endParaRPr lang="en-US" dirty="0"/>
          </a:p>
          <a:p>
            <a:pPr lvl="0"/>
            <a:r>
              <a:rPr lang="el-GR" dirty="0"/>
              <a:t>Εντούτοις, </a:t>
            </a:r>
            <a:r>
              <a:rPr lang="el-GR" u="sng" dirty="0"/>
              <a:t>σε αντίθεση με τους </a:t>
            </a:r>
            <a:r>
              <a:rPr lang="el-GR" u="sng" dirty="0" err="1"/>
              <a:t>συμπεριφοριστές</a:t>
            </a:r>
            <a:r>
              <a:rPr lang="el-GR" dirty="0"/>
              <a:t>, θεωρούσε </a:t>
            </a:r>
            <a:r>
              <a:rPr lang="el-GR" dirty="0" smtClean="0"/>
              <a:t>ότι:</a:t>
            </a:r>
            <a:endParaRPr lang="en-US" dirty="0"/>
          </a:p>
          <a:p>
            <a:pPr lvl="1"/>
            <a:r>
              <a:rPr lang="el-GR" dirty="0" smtClean="0"/>
              <a:t>Η </a:t>
            </a:r>
            <a:r>
              <a:rPr lang="el-GR" dirty="0"/>
              <a:t>μάθηση αφορά συχνά μία </a:t>
            </a:r>
            <a:r>
              <a:rPr lang="el-GR" b="1" dirty="0"/>
              <a:t>εσωτερική (και όχι εμφανή στη συμπεριφορά) αλλαγή</a:t>
            </a:r>
            <a:r>
              <a:rPr lang="el-GR" dirty="0"/>
              <a:t> (Σχήμα 6.1</a:t>
            </a:r>
            <a:r>
              <a:rPr lang="el-GR" dirty="0" smtClean="0"/>
              <a:t>).</a:t>
            </a:r>
            <a:endParaRPr lang="en-US" dirty="0"/>
          </a:p>
          <a:p>
            <a:pPr lvl="1"/>
            <a:r>
              <a:rPr lang="el-GR" dirty="0" smtClean="0"/>
              <a:t>Η </a:t>
            </a:r>
            <a:r>
              <a:rPr lang="el-GR" dirty="0"/>
              <a:t>μάθηση είναι σκόπιμη (</a:t>
            </a:r>
            <a:r>
              <a:rPr lang="el-GR" b="1" dirty="0"/>
              <a:t>σκόπιμος συμπεριφορισμός</a:t>
            </a:r>
            <a:r>
              <a:rPr lang="el-GR" dirty="0" smtClean="0"/>
              <a:t>).</a:t>
            </a:r>
            <a:endParaRPr lang="en-US" dirty="0"/>
          </a:p>
          <a:p>
            <a:pPr lvl="1"/>
            <a:r>
              <a:rPr lang="el-GR" dirty="0" smtClean="0"/>
              <a:t>Οι </a:t>
            </a:r>
            <a:r>
              <a:rPr lang="el-GR" b="1" dirty="0"/>
              <a:t>προσδοκίες</a:t>
            </a:r>
            <a:r>
              <a:rPr lang="el-GR" dirty="0"/>
              <a:t> για τα αποτέλεσμα της συμπεριφοράς προηγούνται αυτής και την επηρεάζουν (Σχήμα 6.2</a:t>
            </a:r>
            <a:r>
              <a:rPr lang="el-GR" dirty="0" smtClean="0"/>
              <a:t>).</a:t>
            </a:r>
            <a:endParaRPr lang="en-US" dirty="0"/>
          </a:p>
          <a:p>
            <a:pPr lvl="1"/>
            <a:r>
              <a:rPr lang="el-GR" dirty="0" smtClean="0"/>
              <a:t>Η </a:t>
            </a:r>
            <a:r>
              <a:rPr lang="el-GR" dirty="0"/>
              <a:t>μάθηση έχει ως αποτέλεσμα ένα </a:t>
            </a:r>
            <a:r>
              <a:rPr lang="el-GR" b="1" dirty="0"/>
              <a:t>οργανωμένο σύνολο πληροφοριών</a:t>
            </a:r>
            <a:r>
              <a:rPr lang="el-GR" dirty="0"/>
              <a:t> 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2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mtClean="0"/>
              <a:t>Ψυχολογία της μορφής (Gestalt)- Βασικές έννοιες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 smtClean="0"/>
              <a:t>Αναπτύχθηκε από </a:t>
            </a:r>
            <a:r>
              <a:rPr lang="el-GR" b="1" dirty="0" smtClean="0"/>
              <a:t>Γερμανούς</a:t>
            </a:r>
            <a:r>
              <a:rPr lang="el-GR" dirty="0" smtClean="0"/>
              <a:t> ψυχολόγους στις αρχές του </a:t>
            </a:r>
            <a:r>
              <a:rPr lang="el-GR" b="1" dirty="0" smtClean="0"/>
              <a:t>20</a:t>
            </a:r>
            <a:r>
              <a:rPr lang="el-GR" b="1" baseline="30000" dirty="0" smtClean="0"/>
              <a:t>ου</a:t>
            </a:r>
            <a:r>
              <a:rPr lang="el-GR" b="1" dirty="0" smtClean="0"/>
              <a:t> αιώνα</a:t>
            </a:r>
            <a:r>
              <a:rPr lang="el-GR" dirty="0" smtClean="0"/>
              <a:t>.</a:t>
            </a:r>
            <a:endParaRPr lang="en-US" dirty="0" smtClean="0"/>
          </a:p>
          <a:p>
            <a:pPr lvl="0"/>
            <a:r>
              <a:rPr lang="el-GR" dirty="0" smtClean="0"/>
              <a:t>Δίνει έμφαση στο ρόλο που διαδραματίζουν οι </a:t>
            </a:r>
            <a:r>
              <a:rPr lang="el-GR" b="1" dirty="0" smtClean="0"/>
              <a:t>οργανωτικές διεργασίες</a:t>
            </a:r>
            <a:r>
              <a:rPr lang="el-GR" dirty="0" smtClean="0"/>
              <a:t> στην αντίληψη, τη μάθηση και την επίλυση προβλημάτων.</a:t>
            </a:r>
            <a:endParaRPr lang="en-US" dirty="0" smtClean="0"/>
          </a:p>
          <a:p>
            <a:pPr lvl="0"/>
            <a:r>
              <a:rPr lang="el-GR" dirty="0" smtClean="0"/>
              <a:t>Βασικές έννοιες:</a:t>
            </a:r>
            <a:endParaRPr lang="en-US" dirty="0" smtClean="0"/>
          </a:p>
          <a:p>
            <a:pPr lvl="1"/>
            <a:r>
              <a:rPr lang="el-GR" sz="2900" dirty="0" smtClean="0"/>
              <a:t>Η </a:t>
            </a:r>
            <a:r>
              <a:rPr lang="el-GR" sz="2900" b="1" dirty="0" smtClean="0"/>
              <a:t>αντίληψη</a:t>
            </a:r>
            <a:r>
              <a:rPr lang="el-GR" sz="2900" dirty="0" smtClean="0"/>
              <a:t> είναι συχνά διαφορετική από την πραγματικότητα (βλ. φαινόμενο Φ. του </a:t>
            </a:r>
            <a:r>
              <a:rPr lang="el-GR" sz="2900" dirty="0" err="1" smtClean="0"/>
              <a:t>Wertheimer</a:t>
            </a:r>
            <a:r>
              <a:rPr lang="el-GR" sz="2900" dirty="0" smtClean="0"/>
              <a:t>).</a:t>
            </a:r>
            <a:endParaRPr lang="en-US" sz="2900" dirty="0" smtClean="0"/>
          </a:p>
          <a:p>
            <a:pPr lvl="1"/>
            <a:r>
              <a:rPr lang="el-GR" sz="2900" dirty="0" smtClean="0"/>
              <a:t>Το </a:t>
            </a:r>
            <a:r>
              <a:rPr lang="el-GR" sz="2900" b="1" dirty="0" smtClean="0"/>
              <a:t>όλον</a:t>
            </a:r>
            <a:r>
              <a:rPr lang="el-GR" sz="2900" dirty="0" smtClean="0"/>
              <a:t> είναι περισσότερο από το άθροισμα των μερών του (π.χ., πειράματα μεταθέσεων </a:t>
            </a:r>
            <a:r>
              <a:rPr lang="el-GR" sz="2900" dirty="0" err="1" smtClean="0"/>
              <a:t>Köhler</a:t>
            </a:r>
            <a:r>
              <a:rPr lang="el-GR" sz="2900" dirty="0" smtClean="0"/>
              <a:t>).</a:t>
            </a:r>
            <a:endParaRPr lang="en-US" sz="2900" dirty="0"/>
          </a:p>
          <a:p>
            <a:pPr lvl="1"/>
            <a:r>
              <a:rPr lang="el-GR" sz="2900" dirty="0" smtClean="0"/>
              <a:t>Τα άτομα έχουν την προδιάθεση να </a:t>
            </a:r>
            <a:r>
              <a:rPr lang="el-GR" sz="2900" b="1" dirty="0" smtClean="0"/>
              <a:t>οργανώνουν</a:t>
            </a:r>
            <a:r>
              <a:rPr lang="el-GR" sz="2900" dirty="0" smtClean="0"/>
              <a:t> τις εμπειρίες τους με </a:t>
            </a:r>
            <a:r>
              <a:rPr lang="el-GR" sz="2900" b="1" dirty="0" smtClean="0"/>
              <a:t>προβλέψιμους</a:t>
            </a:r>
            <a:r>
              <a:rPr lang="el-GR" sz="2900" dirty="0" smtClean="0"/>
              <a:t> τρόπους (“</a:t>
            </a:r>
            <a:r>
              <a:rPr lang="el-GR" sz="2900" dirty="0" err="1" smtClean="0"/>
              <a:t>Gestalt</a:t>
            </a:r>
            <a:r>
              <a:rPr lang="el-GR" sz="2900" dirty="0" smtClean="0"/>
              <a:t>”= «δομημένο σύνολο». Σχήμα 6.3α και 6.3β).</a:t>
            </a:r>
            <a:endParaRPr lang="en-US" sz="2900" dirty="0" smtClean="0"/>
          </a:p>
          <a:p>
            <a:pPr lvl="1"/>
            <a:r>
              <a:rPr lang="el-GR" sz="2900" dirty="0" smtClean="0"/>
              <a:t>Η μάθηση ακολουθεί τον νόμο της </a:t>
            </a:r>
            <a:r>
              <a:rPr lang="el-GR" sz="2900" b="1" dirty="0" smtClean="0"/>
              <a:t>κυοφορίας</a:t>
            </a:r>
            <a:r>
              <a:rPr lang="el-GR" sz="2900" dirty="0" smtClean="0"/>
              <a:t> (Σχήμα 6.7).</a:t>
            </a:r>
            <a:endParaRPr lang="en-US" sz="2900" dirty="0" smtClean="0"/>
          </a:p>
          <a:p>
            <a:pPr lvl="1"/>
            <a:r>
              <a:rPr lang="el-GR" sz="2900" dirty="0" smtClean="0"/>
              <a:t>Η επίλυση προβλημάτων περιλαμβάνει την </a:t>
            </a:r>
            <a:r>
              <a:rPr lang="el-GR" sz="2900" b="1" dirty="0" smtClean="0"/>
              <a:t>αναδόμηση</a:t>
            </a:r>
            <a:r>
              <a:rPr lang="el-GR" sz="2900" dirty="0" smtClean="0"/>
              <a:t> και την </a:t>
            </a:r>
            <a:r>
              <a:rPr lang="el-GR" sz="2900" b="1" dirty="0" smtClean="0"/>
              <a:t>ενόραση</a:t>
            </a:r>
            <a:r>
              <a:rPr lang="el-GR" sz="2900" dirty="0" smtClean="0"/>
              <a:t>.</a:t>
            </a:r>
            <a:endParaRPr lang="en-US" sz="2900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157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Ψυχολογία της μορφής (</a:t>
            </a:r>
            <a:r>
              <a:rPr lang="el-GR" dirty="0" err="1"/>
              <a:t>Gestalt</a:t>
            </a:r>
            <a:r>
              <a:rPr lang="el-GR" dirty="0"/>
              <a:t>)- Νόμοι οργάνωσης </a:t>
            </a:r>
            <a:r>
              <a:rPr lang="el-GR" dirty="0" smtClean="0"/>
              <a:t>πληροφοριών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l-GR" dirty="0"/>
              <a:t>Νόμος της </a:t>
            </a:r>
            <a:r>
              <a:rPr lang="el-GR" b="1" dirty="0"/>
              <a:t>εγγύτητας</a:t>
            </a:r>
            <a:r>
              <a:rPr lang="el-GR" dirty="0"/>
              <a:t> (Σχήμα 6.3α)</a:t>
            </a:r>
            <a:endParaRPr lang="en-US" dirty="0"/>
          </a:p>
          <a:p>
            <a:pPr lvl="0"/>
            <a:r>
              <a:rPr lang="el-GR" dirty="0"/>
              <a:t>Νόμος της </a:t>
            </a:r>
            <a:r>
              <a:rPr lang="el-GR" b="1" dirty="0"/>
              <a:t>ομοιότητας</a:t>
            </a:r>
            <a:r>
              <a:rPr lang="el-GR" dirty="0"/>
              <a:t> (Σχήμα 6.4α και 6.4β)</a:t>
            </a:r>
            <a:endParaRPr lang="en-US" dirty="0"/>
          </a:p>
          <a:p>
            <a:pPr lvl="0"/>
            <a:r>
              <a:rPr lang="el-GR" dirty="0"/>
              <a:t>Νόμος του «</a:t>
            </a:r>
            <a:r>
              <a:rPr lang="el-GR" b="1" dirty="0"/>
              <a:t>κλεισίματος</a:t>
            </a:r>
            <a:r>
              <a:rPr lang="el-GR" dirty="0"/>
              <a:t>» (Σχήμα 6.5)</a:t>
            </a:r>
            <a:endParaRPr lang="en-US" dirty="0"/>
          </a:p>
          <a:p>
            <a:pPr lvl="0"/>
            <a:r>
              <a:rPr lang="el-GR" dirty="0"/>
              <a:t>Νόμος της </a:t>
            </a:r>
            <a:r>
              <a:rPr lang="el-GR" b="1" dirty="0"/>
              <a:t>κυοφορίας</a:t>
            </a:r>
            <a:r>
              <a:rPr lang="el-GR" dirty="0"/>
              <a:t> (Σχήμα 6.3β)</a:t>
            </a:r>
            <a:endParaRPr lang="en-US" dirty="0"/>
          </a:p>
          <a:p>
            <a:pPr lvl="0"/>
            <a:r>
              <a:rPr lang="el-GR" dirty="0"/>
              <a:t>Νόμος της αντίθεσης </a:t>
            </a:r>
            <a:r>
              <a:rPr lang="el-GR" b="1" dirty="0"/>
              <a:t>μορφής-φόντου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504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Έρευνα της λεκτικής μάθησης (1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1920-1970: Ερευνητές εφαρμόζουν τις συμπεριφοριστικές αρχές στη </a:t>
            </a:r>
            <a:r>
              <a:rPr lang="el-GR" b="1" dirty="0"/>
              <a:t>λεκτική μάθηση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dirty="0"/>
              <a:t>Ορισμένα μαθησιακά έργα αναδεικνύεται ότι μπορούν να αναλυθούν με τη συνάφεια μεταξύ </a:t>
            </a:r>
            <a:r>
              <a:rPr lang="el-GR" b="1" dirty="0"/>
              <a:t>ερεθίσματος (Ε) και αντίδρασης (Α)</a:t>
            </a:r>
            <a:r>
              <a:rPr lang="el-GR" dirty="0"/>
              <a:t>. π.χ</a:t>
            </a:r>
            <a:r>
              <a:rPr lang="el-GR" dirty="0" smtClean="0"/>
              <a:t>.,:</a:t>
            </a:r>
            <a:endParaRPr lang="en-US" dirty="0"/>
          </a:p>
          <a:p>
            <a:pPr lvl="1"/>
            <a:r>
              <a:rPr lang="el-GR" b="1" dirty="0" smtClean="0"/>
              <a:t>Η </a:t>
            </a:r>
            <a:r>
              <a:rPr lang="el-GR" b="1" dirty="0"/>
              <a:t>σειριακή μάθηση</a:t>
            </a:r>
            <a:r>
              <a:rPr lang="el-GR" dirty="0"/>
              <a:t>: Εκμάθηση ενός συνόλου αντικειμένων σε μία δεδομένη αλληλουχία (π.χ., αλφαβήτα</a:t>
            </a:r>
            <a:r>
              <a:rPr lang="el-GR" dirty="0" smtClean="0"/>
              <a:t>).</a:t>
            </a:r>
            <a:endParaRPr lang="en-US" dirty="0"/>
          </a:p>
          <a:p>
            <a:pPr lvl="1"/>
            <a:r>
              <a:rPr lang="el-GR" b="1" dirty="0" smtClean="0"/>
              <a:t>Η </a:t>
            </a:r>
            <a:r>
              <a:rPr lang="el-GR" b="1" dirty="0"/>
              <a:t>μάθηση συνειρμικά συνδεδεμένων μονάδων</a:t>
            </a:r>
            <a:r>
              <a:rPr lang="el-GR" dirty="0"/>
              <a:t>: Μάθηση ζευγών αντικειμένων (π.χ., χώρα-πρωτεύουσα</a:t>
            </a:r>
            <a:r>
              <a:rPr lang="el-GR" dirty="0" smtClean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369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Έρευνα της λεκτικής μάθησης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l-GR" dirty="0" smtClean="0"/>
              <a:t>Ορισμένες αρχές μάθησης </a:t>
            </a:r>
            <a:r>
              <a:rPr lang="el-GR" b="1" dirty="0" smtClean="0"/>
              <a:t>δεν μπορούν να αναλυθούν υπό τους όρους μιας απλής σύνδεσης Ε-Α</a:t>
            </a:r>
            <a:r>
              <a:rPr lang="el-GR" dirty="0" smtClean="0"/>
              <a:t>:</a:t>
            </a:r>
            <a:endParaRPr lang="en-US" dirty="0" smtClean="0"/>
          </a:p>
          <a:p>
            <a:pPr marL="788670" lvl="1" indent="-514350">
              <a:buFont typeface="+mj-lt"/>
              <a:buAutoNum type="arabicPeriod"/>
            </a:pPr>
            <a:r>
              <a:rPr lang="el-GR" dirty="0" smtClean="0"/>
              <a:t>Η σειριακή μάθηση χαρακτηρίζεται από συγκεκριμένο μοτίβο (</a:t>
            </a:r>
            <a:r>
              <a:rPr lang="el-GR" b="1" dirty="0" smtClean="0"/>
              <a:t>καμπύλη σειριακής μάθησης</a:t>
            </a:r>
            <a:r>
              <a:rPr lang="el-GR" dirty="0" smtClean="0"/>
              <a:t>, επίδραση πρωταρχικού, αρχή πρόσφατου).</a:t>
            </a:r>
            <a:endParaRPr lang="en-US" dirty="0" smtClean="0"/>
          </a:p>
          <a:p>
            <a:pPr marL="788670" lvl="1" indent="-514350">
              <a:buFont typeface="+mj-lt"/>
              <a:buAutoNum type="arabicPeriod"/>
            </a:pPr>
            <a:r>
              <a:rPr lang="el-GR" dirty="0" smtClean="0"/>
              <a:t>Το </a:t>
            </a:r>
            <a:r>
              <a:rPr lang="el-GR" b="1" dirty="0" err="1" smtClean="0"/>
              <a:t>υπερμαθημένο</a:t>
            </a:r>
            <a:r>
              <a:rPr lang="el-GR" b="1" dirty="0" smtClean="0"/>
              <a:t> υλικό</a:t>
            </a:r>
            <a:r>
              <a:rPr lang="el-GR" dirty="0" smtClean="0"/>
              <a:t> ανακαλείται ευκολότερα.</a:t>
            </a:r>
            <a:endParaRPr lang="en-US" dirty="0" smtClean="0"/>
          </a:p>
          <a:p>
            <a:pPr marL="788670" lvl="1" indent="-514350">
              <a:buFont typeface="+mj-lt"/>
              <a:buAutoNum type="arabicPeriod"/>
            </a:pPr>
            <a:r>
              <a:rPr lang="el-GR" dirty="0" smtClean="0"/>
              <a:t>Η </a:t>
            </a:r>
            <a:r>
              <a:rPr lang="el-GR" b="1" dirty="0" smtClean="0"/>
              <a:t>κατανεμημένη εξάσκηση</a:t>
            </a:r>
            <a:r>
              <a:rPr lang="el-GR" dirty="0" smtClean="0"/>
              <a:t> είναι αποτελεσματικότερη από τη συσσωρευμένη.</a:t>
            </a:r>
            <a:endParaRPr lang="en-US" dirty="0" smtClean="0"/>
          </a:p>
          <a:p>
            <a:pPr marL="788670" lvl="1" indent="-514350">
              <a:buFont typeface="+mj-lt"/>
              <a:buAutoNum type="arabicPeriod"/>
            </a:pPr>
            <a:r>
              <a:rPr lang="el-GR" dirty="0" smtClean="0"/>
              <a:t>Η μάθηση στο πλαίσιο μιας κατάστασης συχνά επηρεάζει τη μάθηση και την ανάκληση σε μια άλλη κατάσταση (</a:t>
            </a:r>
            <a:r>
              <a:rPr lang="el-GR" b="1" dirty="0" smtClean="0"/>
              <a:t>αναδρομική παρεμπόδιση/διευκόλυνση, </a:t>
            </a:r>
            <a:r>
              <a:rPr lang="el-GR" b="1" dirty="0" err="1" smtClean="0"/>
              <a:t>προσθενεργός</a:t>
            </a:r>
            <a:r>
              <a:rPr lang="el-GR" b="1" dirty="0" smtClean="0"/>
              <a:t> παρεμπόδιση/διευκόλυνση</a:t>
            </a:r>
            <a:r>
              <a:rPr lang="el-GR" b="1" dirty="0" smtClean="0">
                <a:sym typeface="Wingdings" panose="05000000000000000000" pitchFamily="2" charset="2"/>
              </a:rPr>
              <a:t></a:t>
            </a:r>
            <a:r>
              <a:rPr lang="el-GR" b="1" dirty="0" smtClean="0"/>
              <a:t> </a:t>
            </a:r>
            <a:r>
              <a:rPr lang="el-GR" dirty="0" smtClean="0"/>
              <a:t>σημαντικός ρόλος σε</a:t>
            </a:r>
            <a:r>
              <a:rPr lang="el-GR" b="1" dirty="0" smtClean="0"/>
              <a:t> μνήμη </a:t>
            </a:r>
            <a:r>
              <a:rPr lang="el-GR" dirty="0" smtClean="0"/>
              <a:t>και</a:t>
            </a:r>
            <a:r>
              <a:rPr lang="el-GR" b="1" dirty="0" smtClean="0"/>
              <a:t> λήθη</a:t>
            </a:r>
            <a:r>
              <a:rPr lang="el-GR" dirty="0" smtClean="0"/>
              <a:t>).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307639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97</TotalTime>
  <Words>848</Words>
  <Application>Microsoft Office PowerPoint</Application>
  <PresentationFormat>Widescreen</PresentationFormat>
  <Paragraphs>94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Narrow</vt:lpstr>
      <vt:lpstr>Calibri</vt:lpstr>
      <vt:lpstr>Wingdings</vt:lpstr>
      <vt:lpstr>Wingdings 2</vt:lpstr>
      <vt:lpstr>View</vt:lpstr>
      <vt:lpstr>ΚΕΦΑΛΑΙΟ 6</vt:lpstr>
      <vt:lpstr>ΚΕΦΑΛΑΙΟ 6: Γνωστικισμός</vt:lpstr>
      <vt:lpstr>Από τον συμπεριφορισμό, στις γνωστικές προσεγγίσεις </vt:lpstr>
      <vt:lpstr>Βασικές υποθέσεις των γνωστικών προσεγγίσεων </vt:lpstr>
      <vt:lpstr>Ο σκόπιμος συμπεριφορισμός του Edward Tolman</vt:lpstr>
      <vt:lpstr>Ψυχολογία της μορφής (Gestalt)- Βασικές έννοιες</vt:lpstr>
      <vt:lpstr>Ψυχολογία της μορφής (Gestalt)- Νόμοι οργάνωσης πληροφοριών</vt:lpstr>
      <vt:lpstr>Έρευνα της λεκτικής μάθησης (1)</vt:lpstr>
      <vt:lpstr>Έρευνα της λεκτικής μάθησης (2)</vt:lpstr>
      <vt:lpstr>Έρευνα της λεκτικής μάθησης (3)</vt:lpstr>
      <vt:lpstr>Σύγχρονες γνωστικές προσεγγίσεις</vt:lpstr>
      <vt:lpstr>Θεωρία της επεξεργασίας πληροφοριών</vt:lpstr>
      <vt:lpstr>Εποικοδομιτισμός</vt:lpstr>
      <vt:lpstr>Θεωρίες πλαισίου </vt:lpstr>
      <vt:lpstr>Γενικές εκπαιδευτικές επιπτώσεις των γνωστικών προσεγγίσεων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17</cp:revision>
  <dcterms:created xsi:type="dcterms:W3CDTF">2020-10-05T12:40:39Z</dcterms:created>
  <dcterms:modified xsi:type="dcterms:W3CDTF">2020-10-20T11:03:33Z</dcterms:modified>
</cp:coreProperties>
</file>