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n-US" sz="3500" dirty="0"/>
              <a:t>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pPr algn="r"/>
            <a:r>
              <a:rPr lang="el-GR" dirty="0" smtClean="0"/>
              <a:t>ΓΝΩΣΗ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Η μακρόχρονη μνήμη ως </a:t>
            </a:r>
            <a:r>
              <a:rPr lang="el-GR" dirty="0" smtClean="0"/>
              <a:t>δίκτυο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dirty="0"/>
              <a:t>Η μνήμη γίνεται αντιληπτή ως αποτελούμενη από πολλές πληροφορίες που διασυνδέονται μέσω μιας ποικιλίας συνειρμών.</a:t>
            </a:r>
            <a:endParaRPr lang="en-US" dirty="0"/>
          </a:p>
          <a:p>
            <a:pPr lvl="0"/>
            <a:r>
              <a:rPr lang="el-GR" dirty="0"/>
              <a:t>Το δίκτυο κάθε ανθρώπου χαρακτηρίζεται από διαφορετικούς συνειρμούς (λόγω εμπειριών). </a:t>
            </a:r>
            <a:endParaRPr lang="en-US" dirty="0"/>
          </a:p>
          <a:p>
            <a:pPr lvl="0"/>
            <a:r>
              <a:rPr lang="el-GR" dirty="0"/>
              <a:t>Προτασιακό δίκτυο: Αποτελείται από προτασιακές μονάδες και πληροφορίες κωδικοποιημένες σε άλλες μορφές (π.χ., εικόνες) που συνδέονται μεταξύ τους. </a:t>
            </a:r>
            <a:endParaRPr lang="en-US" dirty="0"/>
          </a:p>
          <a:p>
            <a:pPr lvl="0"/>
            <a:r>
              <a:rPr lang="el-GR" dirty="0"/>
              <a:t>Το προτασιακό δίκτυο είναι πιο ευέλικτο από το ιεραρχικό μοντέλο.</a:t>
            </a:r>
            <a:endParaRPr lang="en-US" dirty="0"/>
          </a:p>
          <a:p>
            <a:pPr lvl="0"/>
            <a:r>
              <a:rPr lang="el-GR" dirty="0"/>
              <a:t>Μειονέκτημα: Η αυστηρά προσδιοριστική φύση των προτασιακών του μονάδων.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44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Παράλληλα κατανεμημένη επεξεργασία (ή μοντέλο διασυνδέσεων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l-GR" sz="3200" dirty="0"/>
              <a:t>Οι πληροφορίες αποθηκεύονται κατανεμημένα στη μακρόχρονη μνήμη, με την </a:t>
            </a:r>
            <a:r>
              <a:rPr lang="el-GR" sz="3200" dirty="0" smtClean="0"/>
              <a:t>παράλληλη</a:t>
            </a:r>
            <a:r>
              <a:rPr lang="el-GR" sz="3200" dirty="0"/>
              <a:t> </a:t>
            </a:r>
            <a:r>
              <a:rPr lang="el-GR" sz="3200" dirty="0" smtClean="0"/>
              <a:t>επεξεργασία </a:t>
            </a:r>
            <a:r>
              <a:rPr lang="el-GR" sz="3200" dirty="0"/>
              <a:t>πολλών κόμβων.</a:t>
            </a:r>
            <a:endParaRPr lang="en-US" sz="3200" dirty="0"/>
          </a:p>
          <a:p>
            <a:pPr lvl="1"/>
            <a:r>
              <a:rPr lang="el-GR" sz="2800" dirty="0"/>
              <a:t>Κάθε δεδομένο κομμάτι πληροφορίας αποθηκεύεται υπό τη μορφή μίας ενσωματωμένης συλλογής από οντότητες που αποκαλούνται κόμβοι. </a:t>
            </a:r>
            <a:endParaRPr lang="en-US" sz="2800" dirty="0"/>
          </a:p>
          <a:p>
            <a:pPr lvl="1"/>
            <a:r>
              <a:rPr lang="el-GR" sz="2800" dirty="0"/>
              <a:t>Κάθε μεμονωμένος κόμβος μπορεί να συνδέεται νοερά με πολλές διαφορετικές πληροφορίες. Συνεπώς:</a:t>
            </a:r>
            <a:endParaRPr lang="en-US" sz="2800" dirty="0"/>
          </a:p>
          <a:p>
            <a:pPr lvl="2"/>
            <a:r>
              <a:rPr lang="el-GR" sz="2400" dirty="0"/>
              <a:t>Κάθε μεμονωμένη σκέψη αναπαρίσταται ως ένα δίκτυο αλληλοσυνδεόμενων κόμβων. </a:t>
            </a:r>
            <a:endParaRPr lang="en-US" sz="2400" dirty="0"/>
          </a:p>
          <a:p>
            <a:pPr lvl="2"/>
            <a:r>
              <a:rPr lang="el-GR" sz="2400" dirty="0"/>
              <a:t>Πολλές σκέψεις μοιράζονται κάποιους κόμβους με αποτέλεσμα η μια σκέψη να ενεργοποιεί μια άλλη.</a:t>
            </a:r>
            <a:endParaRPr lang="en-US" sz="2400" dirty="0"/>
          </a:p>
          <a:p>
            <a:pPr lvl="1"/>
            <a:r>
              <a:rPr lang="el-GR" sz="2800" dirty="0"/>
              <a:t>Μειονεκτήματα: 1) Αναπαριστά τη μάθηση ως σταδιακή διαδικασία από συνειρμούς, 2) Η σχέση του με την ανατομία του εγκεφάλου είναι υποθετική.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318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Ειδικοί τρόποι δυνητικής οργάνωσης εμπειριών (1/4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l-GR" u="sng" dirty="0"/>
              <a:t>Έννοιες</a:t>
            </a:r>
            <a:r>
              <a:rPr lang="el-GR" dirty="0"/>
              <a:t>: </a:t>
            </a:r>
            <a:endParaRPr lang="en-US" dirty="0"/>
          </a:p>
          <a:p>
            <a:pPr lvl="1"/>
            <a:r>
              <a:rPr lang="el-GR" dirty="0"/>
              <a:t>Νοερές ομαδοποιήσεις αντικειμένων, ή γεγονότων που μοιάζουν βάσει σημαντικών ιδιοτήτων (προσδιοριστικών και συναφών). </a:t>
            </a:r>
            <a:endParaRPr lang="en-US" dirty="0"/>
          </a:p>
          <a:p>
            <a:pPr lvl="1"/>
            <a:r>
              <a:rPr lang="el-GR" dirty="0"/>
              <a:t>Προσδιορίζουν σωστά όλες τις θετικές και αρνητικές περιστάσεις. </a:t>
            </a:r>
            <a:endParaRPr lang="en-US" dirty="0"/>
          </a:p>
          <a:p>
            <a:pPr lvl="1"/>
            <a:r>
              <a:rPr lang="el-GR" dirty="0"/>
              <a:t>Ενδέχεται να είναι συγκεκριμένες, ή αφηρημένες και να περιλαμβάνουν ορισμό, πρότυπο, παραδείγματα, ή υποδείγματα.</a:t>
            </a:r>
            <a:endParaRPr lang="en-US" dirty="0"/>
          </a:p>
          <a:p>
            <a:pPr lvl="1"/>
            <a:r>
              <a:rPr lang="el-GR" dirty="0"/>
              <a:t>Η μάθηση τους έχει ερμηνευθεί μέσω: Συμπεριφοριστικών θεωριών (Ε-Α), παθητικής συσσώρευσης συνειρμών, γνωστικών θεωριών.</a:t>
            </a:r>
            <a:endParaRPr lang="en-US" dirty="0"/>
          </a:p>
          <a:p>
            <a:pPr lvl="1"/>
            <a:r>
              <a:rPr lang="el-GR" dirty="0"/>
              <a:t>Η μάθηση τους εξυπηρετείται από: Έντονες προσδιοριστικές και συναφείς ιδιότητες, αποτελεσματικούς ορισμούς, ρητές περιγραφές, πολλά και ποικίλα παραδείγματα θετικών και αρνητικών περιπτώσεων που παρουσιάζονται συγχρόνως, έργα αξιολόγησης. </a:t>
            </a:r>
            <a:endParaRPr lang="en-US" dirty="0"/>
          </a:p>
          <a:p>
            <a:pPr lvl="1"/>
            <a:r>
              <a:rPr lang="el-GR" dirty="0"/>
              <a:t>Ενσωματώνονται σε μεγαλύτερες έννοιες και οργανώνονται με ιεραρχικό τρόπο ώστε να προκύψουν σύνθετες και αναλυτικές θεωρήσεις του κόσμου.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110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Ειδικοί τρόποι δυνητικής οργάνωσης εμπειριών (2/4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el-GR" u="sng" dirty="0"/>
              <a:t>Σχήματα και σενάρια</a:t>
            </a:r>
            <a:r>
              <a:rPr lang="el-GR" dirty="0"/>
              <a:t>: </a:t>
            </a:r>
            <a:endParaRPr lang="en-US" dirty="0"/>
          </a:p>
          <a:p>
            <a:pPr lvl="1"/>
            <a:r>
              <a:rPr lang="el-GR" dirty="0"/>
              <a:t>Σύνολο στενά συνδεμένων σκέψεων και εννοιών που σχετίζονται με ένα συγκεκριμένο αντικείμενο (σχήματα) ή γεγονός (σενάρια). </a:t>
            </a:r>
            <a:endParaRPr lang="en-US" dirty="0"/>
          </a:p>
          <a:p>
            <a:pPr lvl="1"/>
            <a:r>
              <a:rPr lang="el-GR" dirty="0"/>
              <a:t>Βοηθούν στην οργάνωση πρότερων εμπειριών, επηρεάζουν αντίληψη, επεξεργασία και ανάκληση νέων πληροφοριών. </a:t>
            </a:r>
            <a:endParaRPr lang="en-US" dirty="0"/>
          </a:p>
          <a:p>
            <a:pPr lvl="1"/>
            <a:r>
              <a:rPr lang="el-GR" dirty="0"/>
              <a:t>Μειώνουν τον όγκο πληροφοριών ώστε να ανταπεξέλθει το μνημονικό σύστημα.</a:t>
            </a:r>
            <a:endParaRPr lang="en-US" dirty="0"/>
          </a:p>
          <a:p>
            <a:pPr lvl="1"/>
            <a:r>
              <a:rPr lang="el-GR" dirty="0"/>
              <a:t>Επικρίσεις για ασάφεια φύσης και γνωστικών διεργασιών.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80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Ειδικοί τρόποι δυνητικής οργάνωσης εμπειριών (3/4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lvl="0" indent="-514350">
              <a:buFont typeface="+mj-lt"/>
              <a:buAutoNum type="arabicPeriod" startAt="3"/>
            </a:pPr>
            <a:r>
              <a:rPr lang="el-GR" u="sng" dirty="0"/>
              <a:t>Προσωπικές θεωρίες (ή θεωρία της θεωρίας):</a:t>
            </a:r>
            <a:endParaRPr lang="en-US" dirty="0"/>
          </a:p>
          <a:p>
            <a:pPr lvl="1"/>
            <a:r>
              <a:rPr lang="el-GR" dirty="0"/>
              <a:t>Συνεκτικά συστήματα απόψεων που ενσωματώνουν τις σχέσεις αιτίου-αποτελέσματος γύρω από πλήθος πτυχών του περιβάλλοντος (π.χ., φυσικά και βιολογικά φαινόμενα, κοινωνικές σχέσεις, πολιτικές οντότητες, νοητικά γεγονότα). </a:t>
            </a:r>
            <a:endParaRPr lang="en-US" dirty="0"/>
          </a:p>
          <a:p>
            <a:pPr lvl="1"/>
            <a:r>
              <a:rPr lang="el-GR" dirty="0"/>
              <a:t>Βοηθούν οργάνωση και κατανόηση εμπειριών και πληροφοριών και επηρεάζουν τις έννοιες που διαμορφώνονται. </a:t>
            </a:r>
            <a:endParaRPr lang="en-US" dirty="0"/>
          </a:p>
          <a:p>
            <a:pPr lvl="1"/>
            <a:r>
              <a:rPr lang="el-GR" dirty="0"/>
              <a:t>Όσες αφορούν την αντίληψη του κόσμου εκδηλώνονται κατά τους πρώτους μήνες της ζωής και σταδιακά αναθεωρούνται/επεκτείνονται.</a:t>
            </a:r>
            <a:endParaRPr lang="en-US" dirty="0"/>
          </a:p>
          <a:p>
            <a:pPr lvl="1"/>
            <a:r>
              <a:rPr lang="el-GR" dirty="0"/>
              <a:t>Αποτελούν ανθρωπογενείς οντότητες, κατασκευασμένες με προσωπικό τρόπο και συχνά αποκλίνουν από την επιστημονική ερμηνεία (παρανοήσεις, βλ. σελ. 294). </a:t>
            </a:r>
            <a:endParaRPr lang="en-US" dirty="0"/>
          </a:p>
          <a:p>
            <a:pPr lvl="1"/>
            <a:r>
              <a:rPr lang="el-GR" dirty="0"/>
              <a:t>Η ανάπτυξη τους προάγεται από νοηματική μάθηση, αναλυτική επεξεργασία πληροφοριών, μοντέλα φυσικής ή ψηφιακής υπόστασης, αλληλεπίδραση με ομολόγους.</a:t>
            </a:r>
            <a:endParaRPr lang="en-US" dirty="0"/>
          </a:p>
          <a:p>
            <a:pPr lvl="1"/>
            <a:r>
              <a:rPr lang="el-GR" dirty="0"/>
              <a:t>Επικρίσεις: Ασαφείς εξηγήσεις ουσίας, δομής, ριζών.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14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Ειδικοί τρόποι δυνητικής οργάνωσης εμπειριών (4/4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el-GR" u="sng" dirty="0"/>
              <a:t>Κοσμοθεωρίες:</a:t>
            </a:r>
            <a:endParaRPr lang="en-US" dirty="0"/>
          </a:p>
          <a:p>
            <a:pPr lvl="1"/>
            <a:r>
              <a:rPr lang="el-GR" dirty="0"/>
              <a:t>Σύνολο πεποιθήσεων και υποθέσεων γύρω από την πραγματικότητα. </a:t>
            </a:r>
            <a:endParaRPr lang="en-US" dirty="0"/>
          </a:p>
          <a:p>
            <a:pPr lvl="1"/>
            <a:r>
              <a:rPr lang="el-GR" dirty="0"/>
              <a:t>Αποτελούν αναπόσπαστο (και συχνά άδηλο) κομμάτι της καθημερινής σκέψης και επηρεάζουν τις αντιλήψεις των ατόμων σε μια ευρεία ποικιλία φαινομένων. </a:t>
            </a:r>
            <a:endParaRPr lang="en-US" dirty="0"/>
          </a:p>
          <a:p>
            <a:pPr lvl="1"/>
            <a:r>
              <a:rPr lang="el-GR" dirty="0"/>
              <a:t>Σχετίζονται με τις πολιτισμικές και θρησκευτικές ιδιομορφίες </a:t>
            </a:r>
            <a:r>
              <a:rPr lang="el-GR"/>
              <a:t>του </a:t>
            </a:r>
            <a:r>
              <a:rPr lang="el-GR" smtClean="0"/>
              <a:t>ατόμου.</a:t>
            </a:r>
            <a:endParaRPr lang="en-US" dirty="0"/>
          </a:p>
          <a:p>
            <a:pPr lvl="1"/>
            <a:r>
              <a:rPr lang="el-GR" dirty="0"/>
              <a:t>Όταν μια κοσμοθεωρία παρεμποδίζει την κατάκτηση σημαντικών γνωστικών αντικειμένων, υπάρχει ανάγκη για εννοιολογική αλλαγή.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107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Πρόκληση εννοιολογικής </a:t>
            </a:r>
            <a:r>
              <a:rPr lang="el-GR" dirty="0" smtClean="0"/>
              <a:t>αλλαγής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Οι λανθασμένες πεποιθήσεις, ή παρανοήσεις παρατηρούνται συχνά σε παιδιά και εφήβους εξαιτίας καθημερινής εμπειρίας και τυπικής διδασκαλίας.</a:t>
            </a:r>
            <a:endParaRPr lang="en-US" sz="3200" dirty="0"/>
          </a:p>
          <a:p>
            <a:pPr lvl="0"/>
            <a:r>
              <a:rPr lang="el-GR" sz="3200" dirty="0"/>
              <a:t>Συχνά εμφανίζουν μεγάλη ανθεκτικότητα στην αλλαγή εξαιτίας: </a:t>
            </a:r>
            <a:endParaRPr lang="en-US" sz="3200" dirty="0"/>
          </a:p>
          <a:p>
            <a:pPr lvl="1"/>
            <a:r>
              <a:rPr lang="el-GR" sz="2800" dirty="0"/>
              <a:t>Μεροληψίας επιβεβαίωσης.</a:t>
            </a:r>
            <a:endParaRPr lang="en-US" sz="2800" dirty="0"/>
          </a:p>
          <a:p>
            <a:pPr lvl="1"/>
            <a:r>
              <a:rPr lang="el-GR" sz="2800" dirty="0"/>
              <a:t>Επίδρασης καθημερινών εμπειριών.</a:t>
            </a:r>
            <a:endParaRPr lang="en-US" sz="2800" dirty="0"/>
          </a:p>
          <a:p>
            <a:pPr lvl="1"/>
            <a:r>
              <a:rPr lang="el-GR" sz="2800" dirty="0"/>
              <a:t>Ενσωμάτωσης σε συνεκτικό σύνολο.</a:t>
            </a:r>
            <a:endParaRPr lang="en-US" sz="2800" dirty="0"/>
          </a:p>
          <a:p>
            <a:pPr lvl="1"/>
            <a:r>
              <a:rPr lang="el-GR" sz="2800" dirty="0"/>
              <a:t>Μη ορατής ασυμφωνίας.</a:t>
            </a:r>
            <a:endParaRPr lang="en-US" sz="2800" dirty="0"/>
          </a:p>
          <a:p>
            <a:pPr lvl="1"/>
            <a:r>
              <a:rPr lang="el-GR" sz="2800" dirty="0"/>
              <a:t>Άδηλων παρανοήσεων. </a:t>
            </a:r>
            <a:endParaRPr lang="en-US" sz="2800" dirty="0"/>
          </a:p>
          <a:p>
            <a:pPr lvl="1"/>
            <a:r>
              <a:rPr lang="el-GR" sz="2800" dirty="0"/>
              <a:t>Προσωπικής/συναισθηματικής επένδυσης.</a:t>
            </a:r>
            <a:endParaRPr lang="en-US" sz="2800" dirty="0"/>
          </a:p>
          <a:p>
            <a:pPr lvl="1"/>
            <a:r>
              <a:rPr lang="el-GR" sz="2800" dirty="0"/>
              <a:t>Υποστήριξης από κοινωνικό περιβάλλον.</a:t>
            </a:r>
            <a:endParaRPr lang="en-US" sz="2800" dirty="0"/>
          </a:p>
          <a:p>
            <a:pPr lvl="1"/>
            <a:r>
              <a:rPr lang="el-GR" sz="2800" dirty="0"/>
              <a:t>Πλήθους παρανοήσεων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55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Εκπαιδευτικές μέθοδοι για την επίτευξη της εννοιολογικής </a:t>
            </a:r>
            <a:r>
              <a:rPr lang="el-GR" dirty="0" smtClean="0"/>
              <a:t>αλλαγής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dirty="0"/>
              <a:t>Διερεύνηση και εντοπισμός παρανοήσεων μαθητών.</a:t>
            </a:r>
            <a:endParaRPr lang="en-US" dirty="0"/>
          </a:p>
          <a:p>
            <a:pPr lvl="0"/>
            <a:r>
              <a:rPr lang="el-GR" dirty="0"/>
              <a:t>Διδασκαλία ορθών πληροφοριών μέσω νοηματικής μάθησης.</a:t>
            </a:r>
            <a:endParaRPr lang="en-US" dirty="0"/>
          </a:p>
          <a:p>
            <a:pPr lvl="0"/>
            <a:r>
              <a:rPr lang="el-GR" dirty="0"/>
              <a:t>Χρήση αναλογιών, πειραμάτων, επιδείξεων, κοκ. </a:t>
            </a:r>
            <a:endParaRPr lang="en-US" dirty="0"/>
          </a:p>
          <a:p>
            <a:pPr lvl="0"/>
            <a:r>
              <a:rPr lang="el-GR" dirty="0"/>
              <a:t>Οικοδόμηση πάνω σε ορθές </a:t>
            </a:r>
            <a:r>
              <a:rPr lang="el-GR" dirty="0" err="1"/>
              <a:t>προϋπάρχουσες</a:t>
            </a:r>
            <a:r>
              <a:rPr lang="el-GR" dirty="0"/>
              <a:t> αντιλήψεις.</a:t>
            </a:r>
            <a:endParaRPr lang="en-US" dirty="0"/>
          </a:p>
          <a:p>
            <a:pPr lvl="0"/>
            <a:r>
              <a:rPr lang="el-GR" dirty="0"/>
              <a:t>Αντίληψη αναγκαιότητας αναθεώρησης (γνωστική ασυμφωνία).</a:t>
            </a:r>
            <a:endParaRPr lang="en-US" dirty="0"/>
          </a:p>
          <a:p>
            <a:pPr lvl="0"/>
            <a:r>
              <a:rPr lang="el-GR" dirty="0"/>
              <a:t>Σύγκριση παρανοήσεων με εναλλακτικές ερμηνείες.</a:t>
            </a:r>
            <a:endParaRPr lang="en-US" dirty="0"/>
          </a:p>
          <a:p>
            <a:pPr lvl="0"/>
            <a:r>
              <a:rPr lang="el-GR" dirty="0"/>
              <a:t>Εφαρμογή νέων γνώσεων στην πραγματική ζωή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175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Η ανάπτυξη της </a:t>
            </a:r>
            <a:r>
              <a:rPr lang="el-GR" dirty="0" smtClean="0"/>
              <a:t>ειδημοσύνης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dirty="0"/>
              <a:t>Η απόκτηση όγκου πληροφοριών οδηγεί ορισμένα άτομα σε ειδημοσύνη. </a:t>
            </a:r>
            <a:endParaRPr lang="en-US" dirty="0"/>
          </a:p>
          <a:p>
            <a:pPr lvl="0"/>
            <a:r>
              <a:rPr lang="el-GR" dirty="0"/>
              <a:t>Οι γνώσεις των ειδημόνων διαφέρουν ποσοτικά και ποιοτικά: Αυστηρή οργάνωση, πλήθος συνδέσεων, αφηρημένες γενικεύσεις.</a:t>
            </a:r>
            <a:endParaRPr lang="en-US" dirty="0"/>
          </a:p>
          <a:p>
            <a:pPr lvl="0"/>
            <a:r>
              <a:rPr lang="el-GR" dirty="0"/>
              <a:t>Οι ειδήμονες προβαίνουν ευκολότερα σε αναθεωρήσεις, παραγωγικές ερμηνείες νέων πληροφοριών, παραλληλισμούς, δημιουργική επίλυση προβλημάτων.</a:t>
            </a:r>
            <a:endParaRPr lang="en-US" dirty="0"/>
          </a:p>
          <a:p>
            <a:pPr lvl="0"/>
            <a:r>
              <a:rPr lang="el-GR" dirty="0"/>
              <a:t>Στάδια κατάκτησης γνώσεων ειδημόνων: Εγκλιματισμός, Ικανότητα, Ειδημοσύνη.</a:t>
            </a:r>
            <a:endParaRPr lang="en-US" dirty="0"/>
          </a:p>
          <a:p>
            <a:pPr lvl="0"/>
            <a:r>
              <a:rPr lang="el-GR" dirty="0"/>
              <a:t>Επηρεάζεται από: Ύπαρξη αποδοτικών στρατηγικών μάθησης και ισχυρό ενδιαφέρον για γνωστικό αντικείμενο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51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Γενικεύσεις γύρω από τη φύση της </a:t>
            </a:r>
            <a:r>
              <a:rPr lang="el-GR" dirty="0" smtClean="0"/>
              <a:t>γνώσης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sz="3200" dirty="0"/>
              <a:t>Διαφορετικές μορφές κωδικοποίησης οδηγούν σε διαφορετικούς τρόπους σκέψης γύρω από ένα θέμα. </a:t>
            </a:r>
            <a:endParaRPr lang="en-US" sz="3200" dirty="0"/>
          </a:p>
          <a:p>
            <a:pPr lvl="0">
              <a:lnSpc>
                <a:spcPct val="120000"/>
              </a:lnSpc>
            </a:pPr>
            <a:r>
              <a:rPr lang="el-GR" sz="3200" dirty="0"/>
              <a:t>Ο κύριος όγκος των γνώσεων είναι σημασιολογικός και όχι </a:t>
            </a:r>
            <a:r>
              <a:rPr lang="el-GR" sz="3200" dirty="0" err="1"/>
              <a:t>επεισοδικός</a:t>
            </a:r>
            <a:r>
              <a:rPr lang="el-GR" sz="3200" dirty="0"/>
              <a:t>.</a:t>
            </a:r>
            <a:endParaRPr lang="en-US" sz="3200" dirty="0"/>
          </a:p>
          <a:p>
            <a:pPr lvl="0">
              <a:lnSpc>
                <a:spcPct val="120000"/>
              </a:lnSpc>
            </a:pPr>
            <a:r>
              <a:rPr lang="el-GR" sz="3200" dirty="0"/>
              <a:t>Η ενοποιημένη γνώση είναι χρησιμότερη από την αποσπασματική.</a:t>
            </a:r>
            <a:endParaRPr lang="en-US" sz="3200" dirty="0"/>
          </a:p>
          <a:p>
            <a:pPr lvl="0">
              <a:lnSpc>
                <a:spcPct val="120000"/>
              </a:lnSpc>
            </a:pPr>
            <a:r>
              <a:rPr lang="el-GR" sz="3200" dirty="0"/>
              <a:t>Η εις βάθος μελέτη λίγων θεμάτων είναι ωφελιμότερη από την επιφανειακή πολλών. 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sz="3200" dirty="0"/>
              <a:t>Οι έννοιες: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Συνοψίζουν τα αντικείμενα και τα γεγονότα που συναντάμε.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Μειώνουν την πολυπλοκότητα του κόσμου. 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Επιτρέπουν την αφαιρετική θέαση του περιβάλλοντος.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Ενισχύουν τη δύναμη της σκέψης.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Διευκολύνουν τη συναγωγή συμπερασμών και τη γενίκευση.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Διευκολύνουν τη δημιουργία συνδέσεων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302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ΚΕΦΑΛΑΙΟ </a:t>
            </a:r>
            <a:r>
              <a:rPr lang="en-US" dirty="0" smtClean="0"/>
              <a:t>8</a:t>
            </a:r>
            <a:r>
              <a:rPr lang="el-GR" dirty="0" smtClean="0"/>
              <a:t>: Γνώση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/>
              <a:t>Θεωρίες ψυχολογίας για την ανθρώπινη γνώση.</a:t>
            </a:r>
            <a:endParaRPr lang="en-US" dirty="0"/>
          </a:p>
          <a:p>
            <a:pPr lvl="0"/>
            <a:r>
              <a:rPr lang="el-GR" dirty="0"/>
              <a:t>Είδη γνώσης</a:t>
            </a:r>
            <a:r>
              <a:rPr lang="en-US" dirty="0"/>
              <a:t>.</a:t>
            </a:r>
          </a:p>
          <a:p>
            <a:pPr lvl="0"/>
            <a:r>
              <a:rPr lang="el-GR" dirty="0"/>
              <a:t>Μηχανισμοί γνώσης</a:t>
            </a:r>
            <a:r>
              <a:rPr lang="en-US" dirty="0"/>
              <a:t>.</a:t>
            </a:r>
          </a:p>
          <a:p>
            <a:pPr lvl="0"/>
            <a:r>
              <a:rPr lang="el-GR" dirty="0"/>
              <a:t>Μορφές κωδικοποίησης</a:t>
            </a:r>
            <a:r>
              <a:rPr lang="en-US" dirty="0"/>
              <a:t>.</a:t>
            </a:r>
          </a:p>
          <a:p>
            <a:pPr lvl="0"/>
            <a:r>
              <a:rPr lang="el-GR" dirty="0"/>
              <a:t>Οργάνωση μακρόχρονης μνήμης</a:t>
            </a:r>
            <a:r>
              <a:rPr lang="en-US" dirty="0"/>
              <a:t>.</a:t>
            </a:r>
          </a:p>
          <a:p>
            <a:pPr lvl="0"/>
            <a:r>
              <a:rPr lang="el-GR" dirty="0"/>
              <a:t>Αναθεώρηση γνώσης (εννοιολογική αλλαγή)</a:t>
            </a:r>
            <a:r>
              <a:rPr lang="en-US" dirty="0"/>
              <a:t>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Τα διάφορα είδη </a:t>
            </a:r>
            <a:r>
              <a:rPr lang="el-GR" dirty="0" smtClean="0"/>
              <a:t>γνώσης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l-GR" dirty="0"/>
              <a:t>Δηλωτική και διαδικαστική γνώση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l-GR" dirty="0"/>
              <a:t>Έκδηλη και άδηλη </a:t>
            </a:r>
            <a:r>
              <a:rPr lang="el-GR" dirty="0" smtClean="0"/>
              <a:t>γνώση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632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Δηλωτική </a:t>
            </a:r>
            <a:r>
              <a:rPr lang="el-GR" dirty="0" smtClean="0"/>
              <a:t>γνώση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sz="3200" dirty="0"/>
              <a:t>Σχετίζεται με </a:t>
            </a:r>
            <a:r>
              <a:rPr lang="el-GR" sz="3200" dirty="0" smtClean="0"/>
              <a:t>τη </a:t>
            </a:r>
            <a:r>
              <a:rPr lang="el-GR" sz="3200" dirty="0"/>
              <a:t>φύση των πραγμάτων. </a:t>
            </a:r>
            <a:endParaRPr lang="en-US" sz="3200" dirty="0"/>
          </a:p>
          <a:p>
            <a:pPr lvl="0"/>
            <a:r>
              <a:rPr lang="el-GR" sz="3200" dirty="0"/>
              <a:t>Επιτρέπει ερμηνεία, αναγνώριση σημαντικών προσώπων/μερών, ανάμνηση γεγονότων.</a:t>
            </a:r>
            <a:endParaRPr lang="en-US" sz="3200" dirty="0"/>
          </a:p>
          <a:p>
            <a:pPr lvl="0"/>
            <a:r>
              <a:rPr lang="el-GR" sz="3200" dirty="0"/>
              <a:t>Λαμβάνει δύο τουλάχιστον μορφές:</a:t>
            </a:r>
            <a:endParaRPr lang="en-US" sz="3200" dirty="0"/>
          </a:p>
          <a:p>
            <a:pPr lvl="1"/>
            <a:r>
              <a:rPr lang="el-GR" sz="2800" u="sng" dirty="0" err="1"/>
              <a:t>Επεισοδική</a:t>
            </a:r>
            <a:r>
              <a:rPr lang="el-GR" sz="2800" u="sng" dirty="0"/>
              <a:t> μνήμη</a:t>
            </a:r>
            <a:r>
              <a:rPr lang="el-GR" sz="2800" dirty="0"/>
              <a:t>: Μνήμη γύρω από βιωμένες εμπειρίες.</a:t>
            </a:r>
            <a:endParaRPr lang="en-US" sz="2800" dirty="0"/>
          </a:p>
          <a:p>
            <a:pPr lvl="1"/>
            <a:r>
              <a:rPr lang="el-GR" sz="2800" u="sng" dirty="0"/>
              <a:t>Σημασιολογική μνήμη</a:t>
            </a:r>
            <a:r>
              <a:rPr lang="el-GR" sz="2800" dirty="0"/>
              <a:t>: Γενικές γνώσεις για κόσμο.</a:t>
            </a:r>
            <a:endParaRPr lang="en-US" sz="2800" dirty="0"/>
          </a:p>
          <a:p>
            <a:pPr lvl="0"/>
            <a:r>
              <a:rPr lang="el-GR" sz="3200" dirty="0"/>
              <a:t>Οι δύο μορφές συνδέονται με διαφορετικές περιοχές του εγκεφάλου</a:t>
            </a:r>
            <a:r>
              <a:rPr lang="el-GR" sz="3200" dirty="0" smtClean="0"/>
              <a:t>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566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Διαδικαστική </a:t>
            </a:r>
            <a:r>
              <a:rPr lang="el-GR" dirty="0" smtClean="0"/>
              <a:t>γνώση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/>
              <a:t>Συνίσταται στη γνώση τού πώς να κάνουμε τα πράγματα (π.χ., ποδήλατο, τύλιγμα δώρου).</a:t>
            </a:r>
            <a:endParaRPr lang="en-US" dirty="0"/>
          </a:p>
          <a:p>
            <a:pPr lvl="0"/>
            <a:r>
              <a:rPr lang="el-GR" dirty="0"/>
              <a:t>Ενέχει πληροφορίες σχετικά με την προσαρμογή της δράσης σε αποκλίνουσες/μεταβαλλόμενες συνθήκες (βλ. υποθετικούς κανόνες σελ. 271).</a:t>
            </a:r>
            <a:endParaRPr lang="en-US" dirty="0"/>
          </a:p>
          <a:p>
            <a:pPr lvl="0"/>
            <a:r>
              <a:rPr lang="el-GR" dirty="0"/>
              <a:t>Συνδέεται με τις </a:t>
            </a:r>
            <a:r>
              <a:rPr lang="el-GR" dirty="0" err="1"/>
              <a:t>επεισοδικές</a:t>
            </a:r>
            <a:r>
              <a:rPr lang="el-GR" dirty="0"/>
              <a:t> και σημασιολογικές μορφές γνώσης (εννοιολογική γνώση) στη μακρόχρονη μνήμη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90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Έκδηλη και άδηλη </a:t>
            </a:r>
            <a:r>
              <a:rPr lang="el-GR" dirty="0" smtClean="0"/>
              <a:t>γνώση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u="sng" dirty="0"/>
              <a:t>Έκδηλη</a:t>
            </a:r>
            <a:r>
              <a:rPr lang="el-GR" dirty="0"/>
              <a:t>: Η γνώση που μπορούμε εύκολα να ανακαλέσουμε και να εξηγήσουμε.</a:t>
            </a:r>
            <a:endParaRPr lang="en-US" dirty="0"/>
          </a:p>
          <a:p>
            <a:pPr lvl="0"/>
            <a:r>
              <a:rPr lang="el-GR" u="sng" dirty="0"/>
              <a:t>Άδηλη</a:t>
            </a:r>
            <a:r>
              <a:rPr lang="el-GR" dirty="0"/>
              <a:t>: Η γνώση που δεν μπορούμε να ανακαλέσουμε συνειδητά ή να εξηγήσουμε, αλλά επηρεάζει τη συμπεριφορά μας (π.χ., γραμματική).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62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Κωδικοποίηση γνώσης στη μακρόχρονη </a:t>
            </a:r>
            <a:r>
              <a:rPr lang="el-GR" dirty="0" smtClean="0"/>
              <a:t>μνήμη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l-GR" dirty="0"/>
              <a:t>Η γνώση κωδικοποιείται στη μακρόχρονη μνήμη με πολλούς τρόπους.</a:t>
            </a:r>
            <a:endParaRPr lang="en-US" dirty="0"/>
          </a:p>
          <a:p>
            <a:pPr lvl="0"/>
            <a:r>
              <a:rPr lang="el-GR" u="sng" dirty="0"/>
              <a:t>Με τη μορφή φυσικών χαρακτηριστικών (νοερή απεικόνιση)</a:t>
            </a:r>
            <a:r>
              <a:rPr lang="el-GR" dirty="0"/>
              <a:t>: Βασίζεται στα αισθητηριακά ερεθίσματα. Πτυχές οπτικής ή χωρικής κωδικοποίησης ενδέχεται να αποδοθούν με χειρονομίες. </a:t>
            </a:r>
            <a:endParaRPr lang="en-US" dirty="0"/>
          </a:p>
          <a:p>
            <a:pPr lvl="0"/>
            <a:r>
              <a:rPr lang="el-GR" u="sng" dirty="0"/>
              <a:t>Κωδικοποίηση με τη μορφή πράξεων:</a:t>
            </a:r>
            <a:r>
              <a:rPr lang="el-GR" dirty="0"/>
              <a:t>  Η γνώση γύρω από ψυχοκινητικές συμπεριφορές κωδικοποιείται με όρους σωματικής αντίδρασης (κινήσεις βραχίονα, χεριών, ποδιών, λαιμού κοκ). </a:t>
            </a:r>
            <a:endParaRPr lang="en-US" dirty="0"/>
          </a:p>
          <a:p>
            <a:pPr lvl="0"/>
            <a:r>
              <a:rPr lang="el-GR" u="sng" dirty="0"/>
              <a:t>Κωδικοποίηση με τη μορφή συμβόλων:</a:t>
            </a:r>
            <a:r>
              <a:rPr lang="el-GR" dirty="0"/>
              <a:t> Μεγάλο μέρος των εμπειριών μας αναπαρίσταται μέσω συμβόλων (λέξεις, αριθμοί κοκ). </a:t>
            </a:r>
            <a:endParaRPr lang="en-US" dirty="0"/>
          </a:p>
          <a:p>
            <a:pPr lvl="0"/>
            <a:r>
              <a:rPr lang="el-GR" u="sng" dirty="0"/>
              <a:t>Κωδικοποίηση με τη μορφή νοημάτων:</a:t>
            </a:r>
            <a:r>
              <a:rPr lang="el-GR" dirty="0"/>
              <a:t> Προτασιακές μονάδες που αφορούν το γενικό και υποκείμενο νόημα (την ουσία).</a:t>
            </a:r>
            <a:endParaRPr lang="en-US" dirty="0"/>
          </a:p>
          <a:p>
            <a:pPr lvl="0"/>
            <a:r>
              <a:rPr lang="el-GR" dirty="0"/>
              <a:t>Οι διαφορετικές μορφές κωδικοποίησης δεν αποκλείουν η μία την άλλη, ενώ ως έναν βαθμό αλληλεπικαλύπτονται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69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Οργάνωση της μακρόχρονης </a:t>
            </a:r>
            <a:r>
              <a:rPr lang="el-GR" dirty="0" smtClean="0"/>
              <a:t>μνήμης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l-GR" u="sng" dirty="0"/>
              <a:t>Σύγχρονες θεωρίες</a:t>
            </a:r>
            <a:r>
              <a:rPr lang="el-GR" dirty="0"/>
              <a:t>: Οι αποθηκευμένες στη μακρόχρονη μνήμη πληροφορίες συνδέονται άμεσα ή έμμεσα μεταξύ τους. </a:t>
            </a:r>
            <a:endParaRPr lang="en-US" dirty="0"/>
          </a:p>
          <a:p>
            <a:pPr lvl="0"/>
            <a:r>
              <a:rPr lang="el-GR" u="sng" dirty="0"/>
              <a:t>Πρότυπα οργάνωσης μακρόχρονης μνήμης</a:t>
            </a:r>
            <a:r>
              <a:rPr lang="el-GR" dirty="0"/>
              <a:t>: Ιεραρχία, δίκτυο, παράλληλα κατανεμημένη επεξεργασία.</a:t>
            </a:r>
            <a:endParaRPr lang="en-US" dirty="0"/>
          </a:p>
          <a:p>
            <a:pPr lvl="0"/>
            <a:r>
              <a:rPr lang="el-GR" u="sng" dirty="0"/>
              <a:t>Εντούτοις</a:t>
            </a:r>
            <a:r>
              <a:rPr lang="el-GR" dirty="0"/>
              <a:t>: Οι πληροφορίες οργανώνονται ιδιοσυγκρασιακά, εξαιτίας των διαφορετικών εμπειριών κάθε ανθρώπου.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737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Η μακρόχρονη μνήμη ως </a:t>
            </a:r>
            <a:r>
              <a:rPr lang="el-GR" dirty="0" smtClean="0"/>
              <a:t>ιεραρχία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sz="3200" dirty="0"/>
              <a:t>Οι πληροφορίες αποθηκεύονται ιεραρχικά (ανά ιεραρχίες): Οι περισσότερο γενικές στην κορυφή, οι πιο ειδικές στη βάση (π.χ., ζωικό βασίλειο). </a:t>
            </a:r>
            <a:endParaRPr lang="en-US" sz="3200" dirty="0"/>
          </a:p>
          <a:p>
            <a:pPr lvl="0"/>
            <a:r>
              <a:rPr lang="el-GR" sz="3200" dirty="0"/>
              <a:t>Πρώιμη αντίληψη για την οργάνωση της μακρόχρονης μνήμης.</a:t>
            </a:r>
            <a:endParaRPr lang="en-US" sz="3200" dirty="0"/>
          </a:p>
          <a:p>
            <a:pPr lvl="1"/>
            <a:r>
              <a:rPr lang="el-GR" sz="2800" dirty="0"/>
              <a:t>Εντούτοις: Οι περισσότερες πληροφορίες που μαθαίνουμε δεν διαθέτουν εγγενείς ιεραρχικές ιδιότητες.</a:t>
            </a:r>
            <a:endParaRPr lang="en-US" sz="2800" dirty="0"/>
          </a:p>
          <a:p>
            <a:pPr lvl="1"/>
            <a:r>
              <a:rPr lang="el-GR" sz="2800" dirty="0"/>
              <a:t>Γι’ αυτό: Σε σημαντικό βαθμό, τα αυστηρά ιεραρχικά πρότυπα της μακρόχρονης μνήμης έχουν εγκαταλειφθεί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63421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142</TotalTime>
  <Words>1317</Words>
  <Application>Microsoft Office PowerPoint</Application>
  <PresentationFormat>Widescreen</PresentationFormat>
  <Paragraphs>138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Arial Narrow</vt:lpstr>
      <vt:lpstr>Calibri</vt:lpstr>
      <vt:lpstr>Wingdings 2</vt:lpstr>
      <vt:lpstr>View</vt:lpstr>
      <vt:lpstr>ΚΕΦΑΛΑΙΟ 9</vt:lpstr>
      <vt:lpstr>ΚΕΦΑΛΑΙΟ 8: Γνώση</vt:lpstr>
      <vt:lpstr>Τα διάφορα είδη γνώσης</vt:lpstr>
      <vt:lpstr>Δηλωτική γνώση</vt:lpstr>
      <vt:lpstr>Διαδικαστική γνώση</vt:lpstr>
      <vt:lpstr>Έκδηλη και άδηλη γνώση</vt:lpstr>
      <vt:lpstr>Κωδικοποίηση γνώσης στη μακρόχρονη μνήμη</vt:lpstr>
      <vt:lpstr>Οργάνωση της μακρόχρονης μνήμης</vt:lpstr>
      <vt:lpstr>Η μακρόχρονη μνήμη ως ιεραρχία</vt:lpstr>
      <vt:lpstr>Η μακρόχρονη μνήμη ως δίκτυο</vt:lpstr>
      <vt:lpstr>Παράλληλα κατανεμημένη επεξεργασία (ή μοντέλο διασυνδέσεων)</vt:lpstr>
      <vt:lpstr>Ειδικοί τρόποι δυνητικής οργάνωσης εμπειριών (1/4)</vt:lpstr>
      <vt:lpstr>Ειδικοί τρόποι δυνητικής οργάνωσης εμπειριών (2/4)</vt:lpstr>
      <vt:lpstr>Ειδικοί τρόποι δυνητικής οργάνωσης εμπειριών (3/4)</vt:lpstr>
      <vt:lpstr>Ειδικοί τρόποι δυνητικής οργάνωσης εμπειριών (4/4)</vt:lpstr>
      <vt:lpstr>Πρόκληση εννοιολογικής αλλαγής</vt:lpstr>
      <vt:lpstr>Εκπαιδευτικές μέθοδοι για την επίτευξη της εννοιολογικής αλλαγής</vt:lpstr>
      <vt:lpstr>Η ανάπτυξη της ειδημοσύνης</vt:lpstr>
      <vt:lpstr>Γενικεύσεις γύρω από τη φύση της γνώσης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24</cp:revision>
  <dcterms:created xsi:type="dcterms:W3CDTF">2020-10-05T12:40:39Z</dcterms:created>
  <dcterms:modified xsi:type="dcterms:W3CDTF">2020-10-20T11:06:51Z</dcterms:modified>
</cp:coreProperties>
</file>