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4055" r:id="rId1"/>
  </p:sldMasterIdLst>
  <p:notesMasterIdLst>
    <p:notesMasterId r:id="rId19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014" autoAdjust="0"/>
    <p:restoredTop sz="94660"/>
  </p:normalViewPr>
  <p:slideViewPr>
    <p:cSldViewPr snapToGrid="0">
      <p:cViewPr varScale="1">
        <p:scale>
          <a:sx n="123" d="100"/>
          <a:sy n="123" d="100"/>
        </p:scale>
        <p:origin x="32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A47F7D6-77F9-4C9D-9C56-85BBF6181751}" type="datetimeFigureOut">
              <a:rPr lang="en-US" smtClean="0"/>
              <a:t>10/20/2020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638095B-18BA-4495-9D1F-E1EB17276E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57589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61872" y="758952"/>
            <a:ext cx="9418320" cy="4041648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7200" baseline="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61872" y="4800600"/>
            <a:ext cx="9418320" cy="1691640"/>
          </a:xfrm>
        </p:spPr>
        <p:txBody>
          <a:bodyPr>
            <a:normAutofit/>
          </a:bodyPr>
          <a:lstStyle>
            <a:lvl1pPr marL="0" indent="0" algn="l">
              <a:buNone/>
              <a:defRPr sz="2200" spc="30" baseline="0">
                <a:solidFill>
                  <a:schemeClr val="tx1">
                    <a:lumMod val="75000"/>
                  </a:schemeClr>
                </a:solidFill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457200" cy="6858000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D1CEDD-C201-4363-8ECA-182E6CA73CAA}" type="datetime1">
              <a:rPr lang="en-US" smtClean="0"/>
              <a:t>10/20/2020</a:t>
            </a:fld>
            <a:endParaRPr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CAC55B-71EC-4503-B5F4-AF0AA7D720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684389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0E70CB-3E97-4C36-8835-940DE58C296C}" type="datetime1">
              <a:rPr lang="en-US" smtClean="0"/>
              <a:t>10/20/2020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CAC55B-71EC-4503-B5F4-AF0AA7D72052}" type="slidenum">
              <a:rPr lang="en-US" smtClean="0"/>
              <a:t>‹#›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457200" cy="685800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1014060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48700" y="381000"/>
            <a:ext cx="2476500" cy="5897562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62000" y="381000"/>
            <a:ext cx="7734300" cy="5897562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E1D740-BEB9-4581-877B-F700804ED16C}" type="datetime1">
              <a:rPr lang="en-US" smtClean="0"/>
              <a:t>10/20/2020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CAC55B-71EC-4503-B5F4-AF0AA7D72052}" type="slidenum">
              <a:rPr lang="en-US" smtClean="0"/>
              <a:t>‹#›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457200" cy="685800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7865764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t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lnSpc>
                <a:spcPct val="150000"/>
              </a:lnSpc>
              <a:defRPr sz="3000"/>
            </a:lvl1pPr>
            <a:lvl2pPr>
              <a:lnSpc>
                <a:spcPct val="150000"/>
              </a:lnSpc>
              <a:defRPr sz="2600"/>
            </a:lvl2pPr>
            <a:lvl3pPr>
              <a:lnSpc>
                <a:spcPct val="150000"/>
              </a:lnSpc>
              <a:defRPr sz="2200"/>
            </a:lvl3pPr>
            <a:lvl4pPr>
              <a:lnSpc>
                <a:spcPct val="150000"/>
              </a:lnSpc>
              <a:defRPr sz="1800"/>
            </a:lvl4pPr>
            <a:lvl5pPr>
              <a:lnSpc>
                <a:spcPct val="150000"/>
              </a:lnSpc>
              <a:defRPr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C54E7D-25E7-44AB-8290-0D323D22A2F3}" type="datetime1">
              <a:rPr lang="en-US" smtClean="0"/>
              <a:t>10/20/2020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CAC55B-71EC-4503-B5F4-AF0AA7D72052}" type="slidenum">
              <a:rPr lang="en-US" smtClean="0"/>
              <a:t>‹#›</a:t>
            </a:fld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457200" cy="685800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58747923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61872" y="758952"/>
            <a:ext cx="9418320" cy="4041648"/>
          </a:xfrm>
        </p:spPr>
        <p:txBody>
          <a:bodyPr anchor="b">
            <a:normAutofit/>
          </a:bodyPr>
          <a:lstStyle>
            <a:lvl1pPr>
              <a:lnSpc>
                <a:spcPct val="85000"/>
              </a:lnSpc>
              <a:defRPr sz="7200" b="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61872" y="4800600"/>
            <a:ext cx="9418320" cy="1691640"/>
          </a:xfrm>
        </p:spPr>
        <p:txBody>
          <a:bodyPr anchor="t">
            <a:normAutofit/>
          </a:bodyPr>
          <a:lstStyle>
            <a:lvl1pPr marL="0" indent="0">
              <a:buNone/>
              <a:defRPr sz="2200" spc="3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C1A70-BB39-4AED-8F54-5E173DA0D80D}" type="datetime1">
              <a:rPr lang="en-US" smtClean="0"/>
              <a:t>10/20/2020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CAC55B-71EC-4503-B5F4-AF0AA7D72052}" type="slidenum">
              <a:rPr lang="en-US" smtClean="0"/>
              <a:t>‹#›</a:t>
            </a:fld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457200" cy="685800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42898194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t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61872" y="1828800"/>
            <a:ext cx="4480560" cy="4351337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26480" y="1828800"/>
            <a:ext cx="4480560" cy="4351337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C5BC8F-1284-4C3C-AF96-C9EC11920904}" type="datetime1">
              <a:rPr lang="en-US" smtClean="0"/>
              <a:t>10/20/2020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CAC55B-71EC-4503-B5F4-AF0AA7D72052}" type="slidenum">
              <a:rPr lang="en-US" smtClean="0"/>
              <a:t>‹#›</a:t>
            </a:fld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457200" cy="685800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100700854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61872" y="1713655"/>
            <a:ext cx="4480560" cy="731520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20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61872" y="2507550"/>
            <a:ext cx="4480560" cy="366465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26480" y="1713655"/>
            <a:ext cx="4480560" cy="731520"/>
          </a:xfrm>
        </p:spPr>
        <p:txBody>
          <a:bodyPr anchor="b">
            <a:normAutofit/>
          </a:bodyPr>
          <a:lstStyle>
            <a:lvl1pPr marL="0" indent="0">
              <a:lnSpc>
                <a:spcPct val="95000"/>
              </a:lnSpc>
              <a:spcBef>
                <a:spcPts val="0"/>
              </a:spcBef>
              <a:buNone/>
              <a:defRPr lang="en-US" sz="2000" b="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2000"/>
              </a:spcBef>
              <a:buFontTx/>
              <a:buNone/>
            </a:pPr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26480" y="2507550"/>
            <a:ext cx="4480560" cy="366465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D8E246-E832-46ED-A411-4F508051C6A4}" type="datetime1">
              <a:rPr lang="en-US" smtClean="0"/>
              <a:t>10/20/2020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CAC55B-71EC-4503-B5F4-AF0AA7D72052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0" y="0"/>
            <a:ext cx="457200" cy="685800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37933757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CC0C69-FD2D-4A50-BB64-7801246210D9}" type="datetime1">
              <a:rPr lang="en-US" smtClean="0"/>
              <a:t>10/20/2020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CAC55B-71EC-4503-B5F4-AF0AA7D72052}" type="slidenum">
              <a:rPr lang="en-US" smtClean="0"/>
              <a:t>‹#›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457200" cy="685800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6342934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15E6F0-192D-4C1E-97A8-DF0F939D70EF}" type="datetime1">
              <a:rPr lang="en-US" smtClean="0"/>
              <a:t>10/20/2020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CAC55B-71EC-4503-B5F4-AF0AA7D72052}" type="slidenum">
              <a:rPr lang="en-US" smtClean="0"/>
              <a:t>‹#›</a:t>
            </a:fld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0" y="0"/>
            <a:ext cx="457200" cy="685800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170214582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1248" y="457200"/>
            <a:ext cx="3200400" cy="1600197"/>
          </a:xfrm>
        </p:spPr>
        <p:txBody>
          <a:bodyPr anchor="b">
            <a:normAutofit/>
          </a:bodyPr>
          <a:lstStyle>
            <a:lvl1pPr>
              <a:defRPr sz="2800" b="1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04267" y="685800"/>
            <a:ext cx="6079066" cy="548640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1248" y="2099734"/>
            <a:ext cx="3200400" cy="3810001"/>
          </a:xfrm>
        </p:spPr>
        <p:txBody>
          <a:bodyPr>
            <a:normAutofit/>
          </a:bodyPr>
          <a:lstStyle>
            <a:lvl1pPr marL="0" indent="0">
              <a:lnSpc>
                <a:spcPct val="114000"/>
              </a:lnSpc>
              <a:spcBef>
                <a:spcPts val="800"/>
              </a:spcBef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A1A815-A757-4839-8A80-BC9176603A2B}" type="datetime1">
              <a:rPr lang="en-US" smtClean="0"/>
              <a:t>10/20/2020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CAC55B-71EC-4503-B5F4-AF0AA7D720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66848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5105400"/>
            <a:ext cx="11292840" cy="17526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257800"/>
            <a:ext cx="9982200" cy="914400"/>
          </a:xfrm>
        </p:spPr>
        <p:txBody>
          <a:bodyPr anchor="b">
            <a:normAutofit/>
          </a:bodyPr>
          <a:lstStyle>
            <a:lvl1pPr>
              <a:defRPr sz="2800" b="1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0"/>
            <a:ext cx="11292840" cy="5128923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6108589"/>
            <a:ext cx="9982200" cy="597011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800"/>
              </a:spcBef>
              <a:buNone/>
              <a:defRPr sz="1400" baseline="0">
                <a:solidFill>
                  <a:schemeClr val="bg1">
                    <a:lumMod val="7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370F46-52B9-4586-A064-D4551E56D8DA}" type="datetime1">
              <a:rPr lang="en-US" smtClean="0"/>
              <a:t>10/20/2020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CAC55B-71EC-4503-B5F4-AF0AA7D720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49940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1292840" y="0"/>
            <a:ext cx="9144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61872" y="294198"/>
            <a:ext cx="9692640" cy="1397124"/>
          </a:xfrm>
          <a:prstGeom prst="rect">
            <a:avLst/>
          </a:prstGeom>
        </p:spPr>
        <p:txBody>
          <a:bodyPr vert="horz" lIns="91440" tIns="27432" rIns="91440" bIns="45720" rtlCol="0" anchor="b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61872" y="1828800"/>
            <a:ext cx="8595360" cy="43513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10797542" y="998537"/>
            <a:ext cx="1904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 b="0">
                <a:solidFill>
                  <a:schemeClr val="accent1">
                    <a:lumMod val="40000"/>
                    <a:lumOff val="60000"/>
                  </a:schemeClr>
                </a:solidFill>
              </a:defRPr>
            </a:lvl1pPr>
          </a:lstStyle>
          <a:p>
            <a:fld id="{00A54787-92E7-4A16-B62F-D4BAB4056F3D}" type="datetime1">
              <a:rPr lang="en-US" smtClean="0"/>
              <a:t>10/20/2020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9959341" y="4046537"/>
            <a:ext cx="358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accent1">
                    <a:lumMod val="40000"/>
                    <a:lumOff val="6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292840" y="6172200"/>
            <a:ext cx="914400" cy="593725"/>
          </a:xfrm>
          <a:prstGeom prst="rect">
            <a:avLst/>
          </a:prstGeom>
        </p:spPr>
        <p:txBody>
          <a:bodyPr vert="horz" lIns="45720" tIns="45720" rIns="45720" bIns="45720" rtlCol="0" anchor="ctr">
            <a:normAutofit/>
          </a:bodyPr>
          <a:lstStyle>
            <a:lvl1pPr algn="ctr">
              <a:defRPr sz="3600">
                <a:solidFill>
                  <a:schemeClr val="accent1">
                    <a:lumMod val="60000"/>
                    <a:lumOff val="40000"/>
                  </a:schemeClr>
                </a:solidFill>
                <a:latin typeface="+mj-lt"/>
              </a:defRPr>
            </a:lvl1pPr>
          </a:lstStyle>
          <a:p>
            <a:fld id="{26CAC55B-71EC-4503-B5F4-AF0AA7D720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03332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56" r:id="rId1"/>
    <p:sldLayoutId id="2147484057" r:id="rId2"/>
    <p:sldLayoutId id="2147484058" r:id="rId3"/>
    <p:sldLayoutId id="2147484059" r:id="rId4"/>
    <p:sldLayoutId id="2147484060" r:id="rId5"/>
    <p:sldLayoutId id="2147484061" r:id="rId6"/>
    <p:sldLayoutId id="2147484062" r:id="rId7"/>
    <p:sldLayoutId id="2147484063" r:id="rId8"/>
    <p:sldLayoutId id="2147484064" r:id="rId9"/>
    <p:sldLayoutId id="2147484065" r:id="rId10"/>
    <p:sldLayoutId id="2147484066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kern="1200" spc="-50" baseline="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lnSpc>
          <a:spcPct val="95000"/>
        </a:lnSpc>
        <a:spcBef>
          <a:spcPts val="1400"/>
        </a:spcBef>
        <a:spcAft>
          <a:spcPts val="200"/>
        </a:spcAft>
        <a:buClr>
          <a:schemeClr val="accent1"/>
        </a:buClr>
        <a:buSzPct val="80000"/>
        <a:buFont typeface="Arial" pitchFamily="34" charset="0"/>
        <a:buChar char="•"/>
        <a:defRPr sz="2000" kern="1200" spc="10" baseline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6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61872" y="5271447"/>
            <a:ext cx="6087447" cy="614149"/>
          </a:xfrm>
        </p:spPr>
        <p:txBody>
          <a:bodyPr>
            <a:normAutofit/>
          </a:bodyPr>
          <a:lstStyle/>
          <a:p>
            <a:pPr algn="r"/>
            <a:r>
              <a:rPr lang="el-GR" sz="3500" dirty="0"/>
              <a:t>ΚΕΦΑΛΑΙΟ </a:t>
            </a:r>
            <a:r>
              <a:rPr lang="el-GR" sz="3500" dirty="0" smtClean="0"/>
              <a:t>13</a:t>
            </a:r>
            <a:endParaRPr lang="en-US" sz="35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61872" y="5885596"/>
            <a:ext cx="6087447" cy="433316"/>
          </a:xfrm>
        </p:spPr>
        <p:txBody>
          <a:bodyPr>
            <a:normAutofit fontScale="85000" lnSpcReduction="10000"/>
          </a:bodyPr>
          <a:lstStyle/>
          <a:p>
            <a:pPr algn="ctr"/>
            <a:r>
              <a:rPr lang="el-GR" dirty="0" smtClean="0"/>
              <a:t>MΕΤΑΒΙΒΑΣΗ, ΛΥΣΗ ΠΡΟΒΛΗΜΑΤΩΝ ΚΑΙ ΚΡΙΤΙΚΗ ΣΚΕΨΗ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74507" y="406960"/>
            <a:ext cx="4310418" cy="5952895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441057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l-GR" dirty="0"/>
              <a:t>Γνωστικοί παράγοντες που επηρεάζουν την αποτελεσματική λύση προβλημάτων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pPr lvl="0"/>
            <a:r>
              <a:rPr lang="el-GR" u="sng" dirty="0"/>
              <a:t>Η χωρητικότητα της εργαζόμενης μνήμης</a:t>
            </a:r>
            <a:r>
              <a:rPr lang="el-GR" dirty="0"/>
              <a:t> (εξωτερική αποθήκευση, αυτοματοποιημένες δεξιότητες επίλυσης προβλημάτων</a:t>
            </a:r>
            <a:r>
              <a:rPr lang="el-GR" dirty="0" smtClean="0"/>
              <a:t>).</a:t>
            </a:r>
            <a:endParaRPr lang="en-US" dirty="0"/>
          </a:p>
          <a:p>
            <a:pPr lvl="0"/>
            <a:r>
              <a:rPr lang="el-GR" u="sng" dirty="0"/>
              <a:t>Κωδικοποίηση του προβλήματος</a:t>
            </a:r>
            <a:r>
              <a:rPr lang="el-GR" dirty="0"/>
              <a:t>: σχήματα προβλημάτων, νοητική τάση στην κωδικοποίηση, λειτουργική </a:t>
            </a:r>
            <a:r>
              <a:rPr lang="el-GR" dirty="0" smtClean="0"/>
              <a:t>παγίωση.</a:t>
            </a:r>
            <a:endParaRPr lang="en-US" dirty="0"/>
          </a:p>
          <a:p>
            <a:pPr lvl="0"/>
            <a:r>
              <a:rPr lang="el-GR" u="sng" dirty="0" err="1"/>
              <a:t>Ανάσυρση</a:t>
            </a:r>
            <a:r>
              <a:rPr lang="el-GR" u="sng" dirty="0"/>
              <a:t> από τη μακρόχρονη μνήμη</a:t>
            </a:r>
            <a:r>
              <a:rPr lang="el-GR" dirty="0"/>
              <a:t>: έναρξη από λογικά «σημεία», αξία </a:t>
            </a:r>
            <a:r>
              <a:rPr lang="el-GR" dirty="0" smtClean="0"/>
              <a:t>επώασης.</a:t>
            </a:r>
            <a:endParaRPr lang="en-US" dirty="0"/>
          </a:p>
          <a:p>
            <a:pPr lvl="0"/>
            <a:r>
              <a:rPr lang="el-GR" dirty="0"/>
              <a:t>Βάση </a:t>
            </a:r>
            <a:r>
              <a:rPr lang="el-GR" dirty="0" smtClean="0"/>
              <a:t>γνώσεων.</a:t>
            </a:r>
            <a:endParaRPr lang="en-US" dirty="0"/>
          </a:p>
          <a:p>
            <a:pPr lvl="0"/>
            <a:r>
              <a:rPr lang="el-GR" u="sng" dirty="0" err="1"/>
              <a:t>Μεταγνώση</a:t>
            </a:r>
            <a:r>
              <a:rPr lang="el-GR" dirty="0"/>
              <a:t>: 1. απαραίτητες γνώσεις λύσης προβλήματος, 2. σημαντικός χρόνος &amp; προσπάθεια, 3. γενικό σχέδιο δράσης, 4. επιλογή δυνητικά σχετικών στρατηγικών λύσης προβλημάτων, 5. πρόοδος για  επίτευξη </a:t>
            </a:r>
            <a:r>
              <a:rPr lang="el-GR" dirty="0" smtClean="0"/>
              <a:t>λύσης.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lnSpcReduction="10000"/>
          </a:bodyPr>
          <a:lstStyle/>
          <a:p>
            <a:fld id="{26CAC55B-71EC-4503-B5F4-AF0AA7D72052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729843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dirty="0"/>
              <a:t>Στρατηγικές λύσης </a:t>
            </a:r>
            <a:r>
              <a:rPr lang="el-GR" dirty="0" smtClean="0"/>
              <a:t>προβλημάτων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pPr lvl="0"/>
            <a:r>
              <a:rPr lang="el-GR" sz="3200" b="1" dirty="0"/>
              <a:t>Αλγόριθμοι</a:t>
            </a:r>
            <a:r>
              <a:rPr lang="el-GR" sz="3200" dirty="0"/>
              <a:t>: αλληλουχία διαδικασιών για την επίλυση προβλημάτων διατυπωμένων με </a:t>
            </a:r>
            <a:r>
              <a:rPr lang="el-GR" sz="3200" dirty="0" smtClean="0"/>
              <a:t>σαφήνεια.</a:t>
            </a:r>
            <a:endParaRPr lang="en-US" sz="3200" dirty="0"/>
          </a:p>
          <a:p>
            <a:pPr lvl="0"/>
            <a:r>
              <a:rPr lang="el-GR" sz="3200" b="1" dirty="0" err="1"/>
              <a:t>Ευρετικές</a:t>
            </a:r>
            <a:r>
              <a:rPr lang="el-GR" sz="3200" b="1" dirty="0"/>
              <a:t> μέθοδοι</a:t>
            </a:r>
            <a:endParaRPr lang="en-US" sz="3200" dirty="0"/>
          </a:p>
          <a:p>
            <a:pPr lvl="1"/>
            <a:r>
              <a:rPr lang="el-GR" sz="2800" dirty="0" err="1"/>
              <a:t>Αυτο</a:t>
            </a:r>
            <a:r>
              <a:rPr lang="el-GR" sz="2800" dirty="0"/>
              <a:t>-ομιλία για ένα </a:t>
            </a:r>
            <a:r>
              <a:rPr lang="el-GR" sz="2800" dirty="0" smtClean="0"/>
              <a:t>πρόβλημα.</a:t>
            </a:r>
            <a:endParaRPr lang="en-US" sz="2800" dirty="0"/>
          </a:p>
          <a:p>
            <a:pPr lvl="1"/>
            <a:r>
              <a:rPr lang="el-GR" sz="2800" dirty="0"/>
              <a:t>Καταιγισμός </a:t>
            </a:r>
            <a:r>
              <a:rPr lang="el-GR" sz="2800" dirty="0" smtClean="0"/>
              <a:t>ιδεών.</a:t>
            </a:r>
            <a:endParaRPr lang="en-US" sz="2800" dirty="0"/>
          </a:p>
          <a:p>
            <a:pPr lvl="1"/>
            <a:r>
              <a:rPr lang="el-GR" sz="2800" dirty="0"/>
              <a:t>Ανάλυση </a:t>
            </a:r>
            <a:r>
              <a:rPr lang="el-GR" sz="2800" dirty="0" smtClean="0"/>
              <a:t>σκοπών-μέσων.</a:t>
            </a:r>
            <a:endParaRPr lang="en-US" sz="2800" dirty="0"/>
          </a:p>
          <a:p>
            <a:pPr lvl="1"/>
            <a:r>
              <a:rPr lang="el-GR" sz="2800" dirty="0"/>
              <a:t>Αντίστροφη </a:t>
            </a:r>
            <a:r>
              <a:rPr lang="el-GR" sz="2800" dirty="0" smtClean="0"/>
              <a:t>σκέψη.</a:t>
            </a:r>
            <a:endParaRPr lang="en-US" sz="2800" dirty="0"/>
          </a:p>
          <a:p>
            <a:pPr lvl="1"/>
            <a:r>
              <a:rPr lang="el-GR" sz="2800" dirty="0"/>
              <a:t>Χρήση οπτικών νοερών </a:t>
            </a:r>
            <a:r>
              <a:rPr lang="el-GR" sz="2800" dirty="0" smtClean="0"/>
              <a:t>απεικονίσεων.</a:t>
            </a:r>
            <a:endParaRPr lang="en-US" sz="2800" dirty="0"/>
          </a:p>
          <a:p>
            <a:pPr lvl="1"/>
            <a:r>
              <a:rPr lang="el-GR" sz="2800" dirty="0"/>
              <a:t>Εύρεση μίας </a:t>
            </a:r>
            <a:r>
              <a:rPr lang="el-GR" sz="2800" dirty="0" smtClean="0"/>
              <a:t>αναλογίας.</a:t>
            </a:r>
            <a:endParaRPr lang="en-US" sz="2800" dirty="0"/>
          </a:p>
          <a:p>
            <a:pPr lvl="1"/>
            <a:r>
              <a:rPr lang="el-GR" sz="2800" dirty="0"/>
              <a:t>Χρήση εξωτερικών αναπαραστάσεων στοιχείων ενός </a:t>
            </a:r>
            <a:r>
              <a:rPr lang="el-GR" sz="2800" dirty="0" smtClean="0"/>
              <a:t>προβλήματος.</a:t>
            </a:r>
            <a:endParaRPr lang="en-US" sz="2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lnSpcReduction="10000"/>
          </a:bodyPr>
          <a:lstStyle/>
          <a:p>
            <a:fld id="{26CAC55B-71EC-4503-B5F4-AF0AA7D72052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213434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l-GR" dirty="0"/>
              <a:t>Ενίσχυση της μεταβίβασης και της λύσης προβλημάτων στο διδακτικό πλαίσιο (</a:t>
            </a:r>
            <a:r>
              <a:rPr lang="el-GR" dirty="0" smtClean="0"/>
              <a:t>1/2)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pPr lvl="0"/>
            <a:r>
              <a:rPr lang="el-GR" dirty="0"/>
              <a:t>Προσαρμοστική </a:t>
            </a:r>
            <a:r>
              <a:rPr lang="el-GR" dirty="0" smtClean="0"/>
              <a:t>ειδημοσύνη.</a:t>
            </a:r>
            <a:endParaRPr lang="en-US" dirty="0"/>
          </a:p>
          <a:p>
            <a:pPr lvl="0"/>
            <a:r>
              <a:rPr lang="el-GR" dirty="0"/>
              <a:t>Διεξοδική μάθηση των πληροφοριών, κατανόηση του περιεχόμενου σε </a:t>
            </a:r>
            <a:r>
              <a:rPr lang="el-GR" dirty="0" smtClean="0"/>
              <a:t>βάθος.</a:t>
            </a:r>
            <a:endParaRPr lang="en-US" dirty="0"/>
          </a:p>
          <a:p>
            <a:pPr lvl="0"/>
            <a:r>
              <a:rPr lang="el-GR" dirty="0"/>
              <a:t>Ουσιαστική μάθηση των στρατηγικών λύσης </a:t>
            </a:r>
            <a:r>
              <a:rPr lang="el-GR" dirty="0" smtClean="0"/>
              <a:t>προβλημάτων. </a:t>
            </a:r>
            <a:endParaRPr lang="en-US" dirty="0"/>
          </a:p>
          <a:p>
            <a:pPr lvl="0"/>
            <a:r>
              <a:rPr lang="el-GR" dirty="0"/>
              <a:t>Σημαντικός ρόλος των </a:t>
            </a:r>
            <a:r>
              <a:rPr lang="el-GR" dirty="0" err="1"/>
              <a:t>ανακαλυπτικών</a:t>
            </a:r>
            <a:r>
              <a:rPr lang="el-GR" dirty="0"/>
              <a:t> δραστηριοτήτων &amp; της επεξηγηματικής </a:t>
            </a:r>
            <a:r>
              <a:rPr lang="el-GR" dirty="0" smtClean="0"/>
              <a:t>διδασκαλίας.</a:t>
            </a:r>
            <a:endParaRPr lang="en-US" dirty="0"/>
          </a:p>
          <a:p>
            <a:pPr lvl="0"/>
            <a:r>
              <a:rPr lang="el-GR" dirty="0"/>
              <a:t>Νοητική προδιάθεση για </a:t>
            </a:r>
            <a:r>
              <a:rPr lang="el-GR" dirty="0" smtClean="0"/>
              <a:t>μεταβίβαση.</a:t>
            </a:r>
            <a:endParaRPr lang="en-US" dirty="0"/>
          </a:p>
          <a:p>
            <a:pPr lvl="0"/>
            <a:r>
              <a:rPr lang="el-GR" dirty="0"/>
              <a:t>Εξάσκηση </a:t>
            </a:r>
            <a:r>
              <a:rPr lang="el-GR" dirty="0" err="1"/>
              <a:t>προαπαιτούμενων</a:t>
            </a:r>
            <a:r>
              <a:rPr lang="el-GR" dirty="0"/>
              <a:t> δεξιοτήτων </a:t>
            </a:r>
            <a:r>
              <a:rPr lang="el-GR" dirty="0">
                <a:sym typeface="Wingdings" panose="05000000000000000000" pitchFamily="2" charset="2"/>
              </a:rPr>
              <a:t></a:t>
            </a:r>
            <a:r>
              <a:rPr lang="el-GR" dirty="0" smtClean="0"/>
              <a:t>αυτοματοποίηση.</a:t>
            </a:r>
            <a:endParaRPr lang="en-US" dirty="0"/>
          </a:p>
          <a:p>
            <a:pPr lvl="0"/>
            <a:r>
              <a:rPr lang="el-GR" dirty="0"/>
              <a:t>Εξάσκηση </a:t>
            </a:r>
            <a:r>
              <a:rPr lang="el-GR" dirty="0">
                <a:sym typeface="Wingdings" panose="05000000000000000000" pitchFamily="2" charset="2"/>
              </a:rPr>
              <a:t></a:t>
            </a:r>
            <a:r>
              <a:rPr lang="el-GR" dirty="0"/>
              <a:t> αύξηση πιθανοτήτων επιτυχούς μεταβίβασης &amp; λύσης </a:t>
            </a:r>
            <a:r>
              <a:rPr lang="el-GR" dirty="0" smtClean="0"/>
              <a:t>προβλημάτων.</a:t>
            </a:r>
            <a:endParaRPr lang="en-US" dirty="0"/>
          </a:p>
          <a:p>
            <a:pPr lvl="0"/>
            <a:r>
              <a:rPr lang="el-GR" dirty="0"/>
              <a:t>Εμπειρία προσδιορισμού των διάφορων </a:t>
            </a:r>
            <a:r>
              <a:rPr lang="el-GR" dirty="0" smtClean="0"/>
              <a:t>προβλημάτων.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lnSpcReduction="10000"/>
          </a:bodyPr>
          <a:lstStyle/>
          <a:p>
            <a:fld id="{26CAC55B-71EC-4503-B5F4-AF0AA7D72052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619564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l-GR" dirty="0"/>
              <a:t>Ενίσχυση της μεταβίβασης και της λύσης προβλημάτων στο διδακτικό πλαίσιο (</a:t>
            </a:r>
            <a:r>
              <a:rPr lang="el-GR" dirty="0" smtClean="0"/>
              <a:t>2/2)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pPr lvl="0"/>
            <a:r>
              <a:rPr lang="el-GR" dirty="0"/>
              <a:t>Τονισμός διαφορών μεταξύ δύο ιδεών </a:t>
            </a:r>
            <a:r>
              <a:rPr lang="el-GR" dirty="0">
                <a:sym typeface="Wingdings" panose="05000000000000000000" pitchFamily="2" charset="2"/>
              </a:rPr>
              <a:t></a:t>
            </a:r>
            <a:r>
              <a:rPr lang="el-GR" dirty="0"/>
              <a:t>ελαχιστοποίηση αρνητικής </a:t>
            </a:r>
            <a:r>
              <a:rPr lang="el-GR" dirty="0" smtClean="0"/>
              <a:t>μεταβίβασης.</a:t>
            </a:r>
            <a:endParaRPr lang="en-US" dirty="0"/>
          </a:p>
          <a:p>
            <a:pPr lvl="0"/>
            <a:r>
              <a:rPr lang="el-GR" dirty="0"/>
              <a:t>Διδασκαλία γενικών δεξιοτήτων λύσης προβλημάτων (γνωστικών &amp; </a:t>
            </a:r>
            <a:r>
              <a:rPr lang="el-GR" dirty="0" err="1"/>
              <a:t>μεταγνωστικών</a:t>
            </a:r>
            <a:r>
              <a:rPr lang="el-GR" dirty="0" smtClean="0"/>
              <a:t>).</a:t>
            </a:r>
            <a:endParaRPr lang="en-US" dirty="0"/>
          </a:p>
          <a:p>
            <a:pPr lvl="0"/>
            <a:r>
              <a:rPr lang="el-GR" dirty="0"/>
              <a:t>Στρατηγικές προσδιορισμού ασαφώς διατυπωμένων </a:t>
            </a:r>
            <a:r>
              <a:rPr lang="el-GR" dirty="0" smtClean="0"/>
              <a:t>προβλημάτων.</a:t>
            </a:r>
            <a:endParaRPr lang="en-US" dirty="0"/>
          </a:p>
          <a:p>
            <a:pPr lvl="0"/>
            <a:r>
              <a:rPr lang="el-GR" dirty="0"/>
              <a:t>Υποστήριξη των πρώτων αποπειρών λύσης δύσκολων προβλημάτων κατά φθίνοντα </a:t>
            </a:r>
            <a:r>
              <a:rPr lang="el-GR" dirty="0" smtClean="0"/>
              <a:t>τρόπο.</a:t>
            </a:r>
            <a:endParaRPr lang="en-US" dirty="0"/>
          </a:p>
          <a:p>
            <a:pPr lvl="0"/>
            <a:r>
              <a:rPr lang="el-GR" dirty="0"/>
              <a:t>Δραστηριότητες λύσης προβλημάτων σε μικρές ομάδες </a:t>
            </a:r>
            <a:r>
              <a:rPr lang="el-GR" dirty="0" smtClean="0"/>
              <a:t>.</a:t>
            </a:r>
            <a:endParaRPr lang="en-US" dirty="0"/>
          </a:p>
          <a:p>
            <a:pPr lvl="0"/>
            <a:r>
              <a:rPr lang="el-GR" dirty="0"/>
              <a:t>Αυθεντικές δραστηριότητες </a:t>
            </a:r>
            <a:r>
              <a:rPr lang="el-GR" dirty="0"/>
              <a:t>.</a:t>
            </a:r>
            <a:endParaRPr lang="en-US" dirty="0"/>
          </a:p>
          <a:p>
            <a:pPr lvl="0"/>
            <a:r>
              <a:rPr lang="el-GR" dirty="0"/>
              <a:t>Ψηφιακές τεχνολογίες </a:t>
            </a:r>
            <a:r>
              <a:rPr lang="el-GR" dirty="0">
                <a:sym typeface="Wingdings" panose="05000000000000000000" pitchFamily="2" charset="2"/>
              </a:rPr>
              <a:t></a:t>
            </a:r>
            <a:r>
              <a:rPr lang="el-GR" dirty="0"/>
              <a:t> πλατφόρμες για έργα λύσης </a:t>
            </a:r>
            <a:r>
              <a:rPr lang="el-GR" dirty="0" smtClean="0"/>
              <a:t>προβλημάτων. </a:t>
            </a:r>
            <a:endParaRPr lang="en-US" dirty="0"/>
          </a:p>
          <a:p>
            <a:pPr lvl="0"/>
            <a:r>
              <a:rPr lang="el-GR" dirty="0"/>
              <a:t>Αξιολόγηση στην τάξη </a:t>
            </a:r>
            <a:r>
              <a:rPr lang="el-GR" dirty="0">
                <a:sym typeface="Wingdings" panose="05000000000000000000" pitchFamily="2" charset="2"/>
              </a:rPr>
              <a:t></a:t>
            </a:r>
            <a:r>
              <a:rPr lang="el-GR" dirty="0"/>
              <a:t> εκτιμήσεις βαθμού μεταβίβασης &amp; λύσης </a:t>
            </a:r>
            <a:r>
              <a:rPr lang="el-GR" dirty="0" smtClean="0"/>
              <a:t>προβλημάτων.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lnSpcReduction="10000"/>
          </a:bodyPr>
          <a:lstStyle/>
          <a:p>
            <a:fld id="{26CAC55B-71EC-4503-B5F4-AF0AA7D72052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65705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l-GR" dirty="0"/>
              <a:t>Πλεονεκτήματα </a:t>
            </a:r>
            <a:r>
              <a:rPr lang="el-GR" dirty="0" err="1"/>
              <a:t>ομαδοσυνεργατικής</a:t>
            </a:r>
            <a:r>
              <a:rPr lang="el-GR" dirty="0"/>
              <a:t> λύσης </a:t>
            </a:r>
            <a:r>
              <a:rPr lang="el-GR" dirty="0" smtClean="0"/>
              <a:t>προβλημάτων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lvl="0"/>
            <a:r>
              <a:rPr lang="el-GR" dirty="0"/>
              <a:t>Συζήτηση εννοιών &amp; αρχών σχετικών με ένα πρόβλημα </a:t>
            </a:r>
            <a:r>
              <a:rPr lang="el-GR" dirty="0">
                <a:sym typeface="Wingdings" panose="05000000000000000000" pitchFamily="2" charset="2"/>
              </a:rPr>
              <a:t></a:t>
            </a:r>
            <a:r>
              <a:rPr lang="el-GR" dirty="0"/>
              <a:t> συνδέσεις μεταξύ πραγμάτων </a:t>
            </a:r>
            <a:r>
              <a:rPr lang="el-GR" dirty="0">
                <a:sym typeface="Wingdings" panose="05000000000000000000" pitchFamily="2" charset="2"/>
              </a:rPr>
              <a:t></a:t>
            </a:r>
            <a:r>
              <a:rPr lang="el-GR" dirty="0"/>
              <a:t> αποσαφήνιση μη ξεκάθαρων </a:t>
            </a:r>
            <a:r>
              <a:rPr lang="el-GR" dirty="0" smtClean="0"/>
              <a:t>γνώσεων. </a:t>
            </a:r>
            <a:endParaRPr lang="en-US" dirty="0"/>
          </a:p>
          <a:p>
            <a:pPr lvl="0"/>
            <a:r>
              <a:rPr lang="el-GR" dirty="0"/>
              <a:t>Σκέψη δυνατά για τον τρόπο λύσης προβλήματος </a:t>
            </a:r>
            <a:r>
              <a:rPr lang="el-GR" dirty="0">
                <a:sym typeface="Wingdings" panose="05000000000000000000" pitchFamily="2" charset="2"/>
              </a:rPr>
              <a:t></a:t>
            </a:r>
            <a:r>
              <a:rPr lang="el-GR" dirty="0"/>
              <a:t> κατανόηση νοητικών </a:t>
            </a:r>
            <a:r>
              <a:rPr lang="el-GR" dirty="0" smtClean="0"/>
              <a:t>λειτουργιών.</a:t>
            </a:r>
            <a:endParaRPr lang="en-US" dirty="0"/>
          </a:p>
          <a:p>
            <a:pPr lvl="0"/>
            <a:r>
              <a:rPr lang="el-GR" dirty="0"/>
              <a:t>Μεγαλύτερη ευελιξία κωδικοποίησης προβλήματος &amp; </a:t>
            </a:r>
            <a:r>
              <a:rPr lang="el-GR" dirty="0" smtClean="0"/>
              <a:t>δημιουργικότητα. </a:t>
            </a:r>
            <a:endParaRPr lang="en-US" dirty="0"/>
          </a:p>
          <a:p>
            <a:pPr lvl="0"/>
            <a:r>
              <a:rPr lang="el-GR" dirty="0"/>
              <a:t>Πρότυπα: άτομα με προχωρημένες ικανότητες λύσης </a:t>
            </a:r>
            <a:r>
              <a:rPr lang="el-GR" dirty="0" smtClean="0"/>
              <a:t>προβλημάτων.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lnSpcReduction="10000"/>
          </a:bodyPr>
          <a:lstStyle/>
          <a:p>
            <a:fld id="{26CAC55B-71EC-4503-B5F4-AF0AA7D72052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590664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dirty="0"/>
              <a:t>Κριτική σκέψη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pPr lvl="0"/>
            <a:r>
              <a:rPr lang="el-GR" sz="3200" dirty="0"/>
              <a:t>Αξιολόγηση ακρίβειας, αξιοπιστίας &amp; αξίας διαφόρων πληροφοριών &amp; λογικών </a:t>
            </a:r>
            <a:r>
              <a:rPr lang="el-GR" sz="3200" dirty="0" smtClean="0"/>
              <a:t>συλλογισμών.</a:t>
            </a:r>
            <a:endParaRPr lang="en-US" sz="3200" dirty="0"/>
          </a:p>
          <a:p>
            <a:pPr lvl="0"/>
            <a:r>
              <a:rPr lang="el-GR" sz="3200" dirty="0"/>
              <a:t>Στοχαστική, λογική &amp; τεκμηριωμένη.</a:t>
            </a:r>
            <a:endParaRPr lang="en-US" sz="3200" dirty="0"/>
          </a:p>
          <a:p>
            <a:pPr lvl="0"/>
            <a:r>
              <a:rPr lang="el-GR" sz="3200" dirty="0"/>
              <a:t>Στοιχείο </a:t>
            </a:r>
            <a:r>
              <a:rPr lang="el-GR" sz="3200" dirty="0" smtClean="0"/>
              <a:t>σκοπιμότητας.</a:t>
            </a:r>
            <a:endParaRPr lang="en-US" sz="3200" dirty="0"/>
          </a:p>
          <a:p>
            <a:pPr lvl="0"/>
            <a:r>
              <a:rPr lang="el-GR" sz="3200" dirty="0"/>
              <a:t>4 μορφές κριτικής </a:t>
            </a:r>
            <a:r>
              <a:rPr lang="el-GR" sz="3200" dirty="0" smtClean="0"/>
              <a:t>σκέψης.</a:t>
            </a:r>
            <a:endParaRPr lang="en-US" sz="3200" dirty="0"/>
          </a:p>
          <a:p>
            <a:pPr lvl="1"/>
            <a:r>
              <a:rPr lang="el-GR" sz="2800" dirty="0"/>
              <a:t>Λεκτικός </a:t>
            </a:r>
            <a:r>
              <a:rPr lang="el-GR" sz="2800" dirty="0" smtClean="0"/>
              <a:t>συλλογισμός.</a:t>
            </a:r>
            <a:endParaRPr lang="en-US" sz="2800" dirty="0"/>
          </a:p>
          <a:p>
            <a:pPr lvl="1"/>
            <a:r>
              <a:rPr lang="el-GR" sz="2800" dirty="0"/>
              <a:t>Ανάλυση </a:t>
            </a:r>
            <a:r>
              <a:rPr lang="el-GR" sz="2800" dirty="0" smtClean="0"/>
              <a:t>επιχειρημάτων.</a:t>
            </a:r>
            <a:endParaRPr lang="en-US" sz="2800" dirty="0"/>
          </a:p>
          <a:p>
            <a:pPr lvl="1"/>
            <a:r>
              <a:rPr lang="el-GR" sz="2800" dirty="0" err="1"/>
              <a:t>Πιθανοτικός</a:t>
            </a:r>
            <a:r>
              <a:rPr lang="el-GR" sz="2800" dirty="0"/>
              <a:t> </a:t>
            </a:r>
            <a:r>
              <a:rPr lang="el-GR" sz="2800" dirty="0" smtClean="0"/>
              <a:t>συλλογισμός.</a:t>
            </a:r>
            <a:endParaRPr lang="en-US" sz="2800" dirty="0"/>
          </a:p>
          <a:p>
            <a:pPr lvl="1"/>
            <a:r>
              <a:rPr lang="el-GR" sz="2800" dirty="0"/>
              <a:t>Έλεγχος </a:t>
            </a:r>
            <a:r>
              <a:rPr lang="el-GR" sz="2800" dirty="0" smtClean="0"/>
              <a:t>υποθέσεων.</a:t>
            </a:r>
            <a:endParaRPr lang="en-US" sz="2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lnSpcReduction="10000"/>
          </a:bodyPr>
          <a:lstStyle/>
          <a:p>
            <a:fld id="{26CAC55B-71EC-4503-B5F4-AF0AA7D72052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321395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l-GR" dirty="0"/>
              <a:t>Αναπτυξιακές, ατομικές και πολιτισμικές διαφορές στην κριτική </a:t>
            </a:r>
            <a:r>
              <a:rPr lang="el-GR" dirty="0" smtClean="0"/>
              <a:t>σκέψη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lvl="0"/>
            <a:r>
              <a:rPr lang="el-GR" dirty="0"/>
              <a:t>Βαθμιαία στη διάρκεια της παιδικής ηλικίας &amp; </a:t>
            </a:r>
            <a:r>
              <a:rPr lang="el-GR" dirty="0" smtClean="0"/>
              <a:t>εφηβείας.</a:t>
            </a:r>
            <a:endParaRPr lang="en-US" dirty="0"/>
          </a:p>
          <a:p>
            <a:pPr lvl="0"/>
            <a:r>
              <a:rPr lang="el-GR" dirty="0"/>
              <a:t>Άτομα με κριτική σκέψη: ανοιχτόμυαλα, απόλαυση των διανοητικών προκλήσεων, συναισθηματική διαχείριση των λαθών σε ένα </a:t>
            </a:r>
            <a:r>
              <a:rPr lang="el-GR" dirty="0" smtClean="0"/>
              <a:t>θέμα.</a:t>
            </a:r>
            <a:endParaRPr lang="en-US" dirty="0"/>
          </a:p>
          <a:p>
            <a:pPr lvl="0"/>
            <a:r>
              <a:rPr lang="el-GR" dirty="0"/>
              <a:t>Πολιτισμική καλλιέργεια </a:t>
            </a:r>
            <a:r>
              <a:rPr lang="el-GR" dirty="0">
                <a:sym typeface="Wingdings" panose="05000000000000000000" pitchFamily="2" charset="2"/>
              </a:rPr>
              <a:t></a:t>
            </a:r>
            <a:r>
              <a:rPr lang="el-GR" dirty="0"/>
              <a:t> </a:t>
            </a:r>
            <a:r>
              <a:rPr lang="el-GR" dirty="0" err="1"/>
              <a:t>επιστημικές</a:t>
            </a:r>
            <a:r>
              <a:rPr lang="el-GR" dirty="0"/>
              <a:t> πεποιθήσεις των </a:t>
            </a:r>
            <a:r>
              <a:rPr lang="el-GR" dirty="0" smtClean="0"/>
              <a:t>ατόμων.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lnSpcReduction="10000"/>
          </a:bodyPr>
          <a:lstStyle/>
          <a:p>
            <a:fld id="{26CAC55B-71EC-4503-B5F4-AF0AA7D72052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825152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dirty="0"/>
              <a:t>Καλλιεργώντας την κριτική σκέψη στην </a:t>
            </a:r>
            <a:r>
              <a:rPr lang="el-GR" dirty="0" smtClean="0"/>
              <a:t>τάξη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pPr lvl="0"/>
            <a:r>
              <a:rPr lang="el-GR" dirty="0"/>
              <a:t>Ενθάρρυνση ανάπτυξης διανοητικού σκεπτικισμού – παρώθηση αμφισβήτησης &amp; </a:t>
            </a:r>
            <a:r>
              <a:rPr lang="el-GR" dirty="0" smtClean="0"/>
              <a:t>διερώτησης.</a:t>
            </a:r>
            <a:endParaRPr lang="en-US" dirty="0"/>
          </a:p>
          <a:p>
            <a:pPr lvl="0"/>
            <a:r>
              <a:rPr lang="el-GR" dirty="0"/>
              <a:t>Πρότυπο κριτικής σκέψης – μεγαλόφωνη σκέψη κατά την ανάλυση πειστικού επιχειρήματος ή επιστημονικής </a:t>
            </a:r>
            <a:r>
              <a:rPr lang="el-GR" dirty="0" smtClean="0"/>
              <a:t>έκθεσης. </a:t>
            </a:r>
            <a:endParaRPr lang="en-US" dirty="0"/>
          </a:p>
          <a:p>
            <a:pPr lvl="0"/>
            <a:r>
              <a:rPr lang="el-GR" dirty="0"/>
              <a:t>Ευκαιρίες εξάσκησης κριτικής σκέψης – αναγνώριση ελαττωμάτων στα επιχειρήματα πειστικών εργασιών, αξιολόγηση ποιότητας &amp; χρησιμότητας ερευνητικών αποτελεσμάτων, χρήση διαθέσιμων στοιχείων &amp; </a:t>
            </a:r>
            <a:r>
              <a:rPr lang="el-GR" dirty="0" smtClean="0"/>
              <a:t>λογικής. </a:t>
            </a:r>
            <a:endParaRPr lang="en-US" dirty="0"/>
          </a:p>
          <a:p>
            <a:pPr lvl="0"/>
            <a:r>
              <a:rPr lang="el-GR" dirty="0"/>
              <a:t>Ώθηση στον ανοιχτό διάλογο για αμφιλεγόμενα ζητήματα - παρουσίαση διαφορετικών απόψεων, υπεράσπιση αντίθετων </a:t>
            </a:r>
            <a:r>
              <a:rPr lang="el-GR" dirty="0" smtClean="0"/>
              <a:t>θέσεων. </a:t>
            </a:r>
            <a:endParaRPr lang="en-US" dirty="0"/>
          </a:p>
          <a:p>
            <a:pPr lvl="0"/>
            <a:r>
              <a:rPr lang="el-GR" dirty="0"/>
              <a:t>Η κριτική σκέψη προϋποθέτει διανοητική προσπάθεια, αλλά συνιστά απαραίτητο στοιχείο σκέψης για σημαντικά </a:t>
            </a:r>
            <a:r>
              <a:rPr lang="el-GR" dirty="0" smtClean="0"/>
              <a:t>θέματα.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lnSpcReduction="10000"/>
          </a:bodyPr>
          <a:lstStyle/>
          <a:p>
            <a:fld id="{26CAC55B-71EC-4503-B5F4-AF0AA7D72052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236637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l-GR" dirty="0"/>
              <a:t>Μεταβίβαση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lvl="0"/>
            <a:r>
              <a:rPr lang="el-GR" dirty="0"/>
              <a:t>Η μάθηση σε μια κατάσταση επηρεάζει τον τρόπο μάθησης/συμπεριφοράς σε μία άλλη.</a:t>
            </a:r>
            <a:endParaRPr lang="en-US" dirty="0"/>
          </a:p>
          <a:p>
            <a:pPr lvl="0"/>
            <a:r>
              <a:rPr lang="el-GR" dirty="0"/>
              <a:t>Συνιστά απαραίτητο συστατικό στοιχείο της ανθρώπινης λειτουργίας.</a:t>
            </a:r>
            <a:endParaRPr lang="en-US" dirty="0"/>
          </a:p>
          <a:p>
            <a:pPr lvl="0"/>
            <a:r>
              <a:rPr lang="el-GR" dirty="0"/>
              <a:t>Πρέπει να αποτελεί μέγιστη προτεραιότητα της διδασκαλίας. 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lnSpcReduction="10000"/>
          </a:bodyPr>
          <a:lstStyle/>
          <a:p>
            <a:fld id="{26CAC55B-71EC-4503-B5F4-AF0AA7D72052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65245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dirty="0"/>
              <a:t>Είδη </a:t>
            </a:r>
            <a:r>
              <a:rPr lang="el-GR" dirty="0" smtClean="0"/>
              <a:t>μεταβίβασης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 lvl="0"/>
            <a:r>
              <a:rPr lang="el-GR" u="sng" dirty="0"/>
              <a:t>Θετική</a:t>
            </a:r>
            <a:r>
              <a:rPr lang="el-GR" dirty="0"/>
              <a:t>.</a:t>
            </a:r>
            <a:endParaRPr lang="en-US" dirty="0"/>
          </a:p>
          <a:p>
            <a:pPr lvl="0"/>
            <a:r>
              <a:rPr lang="el-GR" u="sng" dirty="0"/>
              <a:t>Αρνητική</a:t>
            </a:r>
            <a:r>
              <a:rPr lang="el-GR" dirty="0"/>
              <a:t>.</a:t>
            </a:r>
            <a:endParaRPr lang="en-US" dirty="0"/>
          </a:p>
          <a:p>
            <a:pPr lvl="0"/>
            <a:r>
              <a:rPr lang="el-GR" u="sng" dirty="0"/>
              <a:t>Κάθετη</a:t>
            </a:r>
            <a:r>
              <a:rPr lang="el-GR" dirty="0"/>
              <a:t>.</a:t>
            </a:r>
            <a:endParaRPr lang="en-US" dirty="0"/>
          </a:p>
          <a:p>
            <a:pPr lvl="0"/>
            <a:r>
              <a:rPr lang="el-GR" u="sng" dirty="0"/>
              <a:t>Πλάγια</a:t>
            </a:r>
            <a:r>
              <a:rPr lang="el-GR" dirty="0" smtClean="0"/>
              <a:t>.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pPr lvl="0"/>
            <a:r>
              <a:rPr lang="el-GR" u="sng" dirty="0"/>
              <a:t>Άμεση</a:t>
            </a:r>
            <a:r>
              <a:rPr lang="el-GR" dirty="0"/>
              <a:t>.</a:t>
            </a:r>
            <a:endParaRPr lang="en-US" dirty="0"/>
          </a:p>
          <a:p>
            <a:pPr lvl="0"/>
            <a:r>
              <a:rPr lang="el-GR" u="sng" dirty="0"/>
              <a:t>Έμμεση</a:t>
            </a:r>
            <a:r>
              <a:rPr lang="el-GR" dirty="0"/>
              <a:t>. </a:t>
            </a:r>
            <a:endParaRPr lang="en-US" dirty="0"/>
          </a:p>
          <a:p>
            <a:pPr lvl="0"/>
            <a:r>
              <a:rPr lang="el-GR" u="sng" dirty="0"/>
              <a:t>Ειδική</a:t>
            </a:r>
            <a:r>
              <a:rPr lang="el-GR" dirty="0"/>
              <a:t>.</a:t>
            </a:r>
            <a:endParaRPr lang="en-US" dirty="0"/>
          </a:p>
          <a:p>
            <a:pPr lvl="0"/>
            <a:r>
              <a:rPr lang="el-GR" u="sng" dirty="0"/>
              <a:t>Γενική</a:t>
            </a:r>
            <a:r>
              <a:rPr lang="el-GR" dirty="0"/>
              <a:t>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lnSpcReduction="10000"/>
          </a:bodyPr>
          <a:lstStyle/>
          <a:p>
            <a:fld id="{26CAC55B-71EC-4503-B5F4-AF0AA7D72052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05544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dirty="0"/>
              <a:t>Θεωρίες μεταβίβασης (1/2)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>
            <a:normAutofit fontScale="47500" lnSpcReduction="20000"/>
          </a:bodyPr>
          <a:lstStyle/>
          <a:p>
            <a:pPr lvl="0"/>
            <a:r>
              <a:rPr lang="el-GR" sz="3200" dirty="0"/>
              <a:t>Τυπική πειθαρχία:</a:t>
            </a:r>
            <a:endParaRPr lang="en-US" sz="3200" dirty="0"/>
          </a:p>
          <a:p>
            <a:pPr lvl="1"/>
            <a:r>
              <a:rPr lang="el-GR" sz="2800" dirty="0"/>
              <a:t>Μάθηση με σκοπό τη βελτίωση των γενικών μαθησιακών ικανοτήτων. </a:t>
            </a:r>
            <a:endParaRPr lang="en-US" sz="2800" dirty="0"/>
          </a:p>
          <a:p>
            <a:pPr lvl="1"/>
            <a:r>
              <a:rPr lang="el-GR" sz="2800" dirty="0"/>
              <a:t>Κεντρική ιδέα: Η μάθηση στο πλαίσιο μίας κατάστασης βελτιώνει τη μάθηση/επίδοση στο πλαίσιο άλλης.</a:t>
            </a:r>
            <a:endParaRPr lang="en-US" sz="2800" dirty="0"/>
          </a:p>
          <a:p>
            <a:pPr lvl="0"/>
            <a:r>
              <a:rPr lang="el-GR" sz="3200" dirty="0"/>
              <a:t>Συμπεριφοριστική θεωρία ταυτόσημων στοιχείων:</a:t>
            </a:r>
            <a:endParaRPr lang="en-US" sz="3200" dirty="0"/>
          </a:p>
          <a:p>
            <a:pPr lvl="1"/>
            <a:r>
              <a:rPr lang="el-GR" sz="2800" dirty="0"/>
              <a:t>Η μεταβίβαση λαμβάνει χώρα όταν τα έργα χαρακτηρίζονται από πανομοιότυπες συνδέσεις ερεθίσματος-αντίδρασης. </a:t>
            </a:r>
            <a:endParaRPr lang="en-US" sz="2800" dirty="0"/>
          </a:p>
          <a:p>
            <a:pPr lvl="0"/>
            <a:r>
              <a:rPr lang="el-GR" sz="3200" dirty="0"/>
              <a:t>Συμπεριφοριστική θεωρία ομοιότητας ερεθισμάτων και αντιδράσεων:</a:t>
            </a:r>
            <a:endParaRPr lang="en-US" sz="3200" dirty="0"/>
          </a:p>
          <a:p>
            <a:pPr lvl="1"/>
            <a:r>
              <a:rPr lang="el-GR" sz="2800" dirty="0"/>
              <a:t>Όταν τα ερεθίσματα και οι αντιδράσεις είναι παρόμοιες στις δύο καταστάσεις, συμβαίνει η μέγιστη θετική μεταβίβαση.</a:t>
            </a:r>
            <a:endParaRPr lang="en-US" sz="2800" dirty="0"/>
          </a:p>
          <a:p>
            <a:pPr lvl="1"/>
            <a:r>
              <a:rPr lang="el-GR" sz="2800" dirty="0"/>
              <a:t>Όταν τα ερεθίσματα είναι διαφορετικά και οι αντιδράσεις παρόμοιες, συμβαίνει μια μερική θετική μεταβίβαση.</a:t>
            </a:r>
            <a:endParaRPr lang="en-US" sz="2800" dirty="0"/>
          </a:p>
          <a:p>
            <a:pPr lvl="1"/>
            <a:r>
              <a:rPr lang="el-GR" sz="2800" dirty="0"/>
              <a:t>Όταν τα ερεθίσματα είναι παρόμοια και οι αντιδράσεις διαφορετικές, συμβαίνει αρνητική μεταβίβαση</a:t>
            </a:r>
            <a:r>
              <a:rPr lang="el-GR" sz="2800" dirty="0" smtClean="0"/>
              <a:t>.</a:t>
            </a:r>
            <a:endParaRPr lang="en-US" sz="280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lnSpcReduction="10000"/>
          </a:bodyPr>
          <a:lstStyle/>
          <a:p>
            <a:fld id="{26CAC55B-71EC-4503-B5F4-AF0AA7D72052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271496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dirty="0"/>
              <a:t>Θεωρίες μεταβίβασης (2/2)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pPr lvl="0"/>
            <a:r>
              <a:rPr lang="el-GR" sz="3200" dirty="0"/>
              <a:t>Η προσέγγιση της επεξεργασίας πληροφοριών:</a:t>
            </a:r>
            <a:endParaRPr lang="en-US" sz="3200" dirty="0"/>
          </a:p>
          <a:p>
            <a:pPr lvl="1"/>
            <a:r>
              <a:rPr lang="el-GR" sz="2800" dirty="0"/>
              <a:t>Η μεταβίβαση εκδηλώνεται όταν οι μαθητές ανασύρουν πληροφορίες την κατάλληλη χρονική στιγμή.</a:t>
            </a:r>
            <a:endParaRPr lang="en-US" sz="2800" dirty="0"/>
          </a:p>
          <a:p>
            <a:pPr lvl="1"/>
            <a:r>
              <a:rPr lang="el-GR" sz="2800" dirty="0"/>
              <a:t>Η παρουσία/απουσία στοιχείων </a:t>
            </a:r>
            <a:r>
              <a:rPr lang="el-GR" sz="2800" dirty="0" err="1"/>
              <a:t>ανάσυρσης</a:t>
            </a:r>
            <a:r>
              <a:rPr lang="el-GR" sz="2800" dirty="0"/>
              <a:t> καθορίζει ποιες πληροφορίες θα ανασυρθούν. </a:t>
            </a:r>
            <a:endParaRPr lang="en-US" sz="2800" dirty="0"/>
          </a:p>
          <a:p>
            <a:pPr lvl="0"/>
            <a:r>
              <a:rPr lang="el-GR" sz="3200" dirty="0"/>
              <a:t>Η προσέγγιση πλαισίου:</a:t>
            </a:r>
            <a:endParaRPr lang="en-US" sz="3200" dirty="0"/>
          </a:p>
          <a:p>
            <a:pPr lvl="1"/>
            <a:r>
              <a:rPr lang="el-GR" sz="2800" dirty="0"/>
              <a:t>Η </a:t>
            </a:r>
            <a:r>
              <a:rPr lang="el-GR" sz="2800" dirty="0" err="1"/>
              <a:t>πλαισιοθετημένη</a:t>
            </a:r>
            <a:r>
              <a:rPr lang="el-GR" sz="2800" dirty="0"/>
              <a:t> μάθηση είναι απίθανο να μεταβιβαστεί σε πολύ διαφορετικά πλαίσια.</a:t>
            </a:r>
            <a:endParaRPr lang="en-US" sz="2800" dirty="0"/>
          </a:p>
          <a:p>
            <a:pPr lvl="0"/>
            <a:r>
              <a:rPr lang="el-GR" sz="3200" dirty="0"/>
              <a:t>Η προσέγγιση γενικής μεταβίβασης:</a:t>
            </a:r>
            <a:endParaRPr lang="en-US" sz="3200" dirty="0"/>
          </a:p>
          <a:p>
            <a:pPr lvl="1"/>
            <a:r>
              <a:rPr lang="el-GR" sz="2800" dirty="0"/>
              <a:t>Η γενική μεταβίβαση δεν είναι τόσο συχνή όσο η ειδική μεταβίβαση.</a:t>
            </a:r>
            <a:endParaRPr lang="en-US" sz="2800" dirty="0"/>
          </a:p>
          <a:p>
            <a:pPr lvl="1"/>
            <a:r>
              <a:rPr lang="el-GR" sz="2800" dirty="0"/>
              <a:t>Η μάθηση που συμβαίνει σε μία χρονική στιγμή μπορεί να ενισχύσει τη μάθηση σε μία άλλη στιγμή αν το άτομο μάθει πώς να μαθαίνει</a:t>
            </a:r>
            <a:r>
              <a:rPr lang="el-GR" sz="2800" dirty="0" smtClean="0"/>
              <a:t>.</a:t>
            </a:r>
            <a:endParaRPr lang="en-US" sz="2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lnSpcReduction="10000"/>
          </a:bodyPr>
          <a:lstStyle/>
          <a:p>
            <a:fld id="{26CAC55B-71EC-4503-B5F4-AF0AA7D72052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497805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dirty="0"/>
              <a:t>Μεταβίβαση συναισθηματικών αντιδράσεων, κινήτρων και στάσεων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l-GR" dirty="0"/>
              <a:t>Η μεταβίβαση δεν περιορίζεται σε γνωστικές και </a:t>
            </a:r>
            <a:r>
              <a:rPr lang="el-GR" dirty="0" err="1"/>
              <a:t>μεταγνωστικές</a:t>
            </a:r>
            <a:r>
              <a:rPr lang="el-GR" dirty="0"/>
              <a:t> κατακτήσεις.</a:t>
            </a:r>
            <a:endParaRPr lang="en-US" dirty="0"/>
          </a:p>
          <a:p>
            <a:pPr lvl="0"/>
            <a:r>
              <a:rPr lang="el-GR" dirty="0"/>
              <a:t>Σε νέες καταστάσεις μεταβιβάζονται συναισθήματα κίνητρα, στόχοι, στάσεις, πεποιθήσεις.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lnSpcReduction="10000"/>
          </a:bodyPr>
          <a:lstStyle/>
          <a:p>
            <a:fld id="{26CAC55B-71EC-4503-B5F4-AF0AA7D72052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685189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dirty="0"/>
              <a:t>Παράγοντες που επηρεάζουν τη </a:t>
            </a:r>
            <a:r>
              <a:rPr lang="el-GR" dirty="0" smtClean="0"/>
              <a:t>μεταβίβαση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lvl="1"/>
            <a:r>
              <a:rPr lang="el-GR" sz="2800" dirty="0"/>
              <a:t>Νοηματική μάθηση.</a:t>
            </a:r>
            <a:endParaRPr lang="en-US" sz="2800" dirty="0"/>
          </a:p>
          <a:p>
            <a:pPr lvl="1"/>
            <a:r>
              <a:rPr lang="el-GR" sz="2800" dirty="0"/>
              <a:t>Συνειδητή πρόθεση εφαρμογής σε καινούργιο μαθησιακό έργο. </a:t>
            </a:r>
            <a:endParaRPr lang="en-US" sz="2800" dirty="0"/>
          </a:p>
          <a:p>
            <a:pPr lvl="1"/>
            <a:r>
              <a:rPr lang="el-GR" sz="2800" dirty="0"/>
              <a:t>Εις βάθος κατάκτηση γνώσεων και δεξιοτήτων.</a:t>
            </a:r>
            <a:endParaRPr lang="en-US" sz="2800" dirty="0"/>
          </a:p>
          <a:p>
            <a:pPr lvl="1"/>
            <a:r>
              <a:rPr lang="el-GR" sz="2800" dirty="0"/>
              <a:t>Ομοιότητα καταστάσεων.</a:t>
            </a:r>
            <a:endParaRPr lang="en-US" sz="2800" dirty="0"/>
          </a:p>
          <a:p>
            <a:pPr lvl="1"/>
            <a:r>
              <a:rPr lang="el-GR" sz="2800" dirty="0"/>
              <a:t>Χαρακτηριστικά αντικειμένου μεταβίβασης (π.χ., γενικές αρχές, κανόνες, συγκεκριμένες πληροφορίες).</a:t>
            </a:r>
            <a:endParaRPr lang="en-US" sz="2800" dirty="0"/>
          </a:p>
          <a:p>
            <a:pPr lvl="1"/>
            <a:r>
              <a:rPr lang="el-GR" sz="2800" dirty="0"/>
              <a:t>Πλήθος και ποικιλία παραδειγμάτων και ευκαιριών εξάσκησης.</a:t>
            </a:r>
            <a:endParaRPr lang="en-US" sz="2800" dirty="0"/>
          </a:p>
          <a:p>
            <a:pPr lvl="1"/>
            <a:r>
              <a:rPr lang="el-GR" sz="2800" dirty="0"/>
              <a:t>Πρόσφατη μάθηση αρχικού έργου.</a:t>
            </a:r>
            <a:endParaRPr lang="en-US" sz="2800" dirty="0"/>
          </a:p>
          <a:p>
            <a:pPr lvl="1"/>
            <a:r>
              <a:rPr lang="el-GR" sz="2800" dirty="0"/>
              <a:t>Ενθάρρυνση μεταβίβασης από πολιτισμικό περιβάλλον</a:t>
            </a:r>
            <a:r>
              <a:rPr lang="el-GR" sz="2800" dirty="0" smtClean="0"/>
              <a:t>.</a:t>
            </a:r>
            <a:endParaRPr lang="en-US" sz="2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lnSpcReduction="10000"/>
          </a:bodyPr>
          <a:lstStyle/>
          <a:p>
            <a:fld id="{26CAC55B-71EC-4503-B5F4-AF0AA7D72052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17543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dirty="0"/>
              <a:t>Λύση </a:t>
            </a:r>
            <a:r>
              <a:rPr lang="el-GR" dirty="0" smtClean="0"/>
              <a:t>προβλημάτων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lvl="0"/>
            <a:r>
              <a:rPr lang="el-GR" sz="3200" u="sng" dirty="0"/>
              <a:t>Λύση προβλημάτων</a:t>
            </a:r>
            <a:r>
              <a:rPr lang="el-GR" sz="3200" dirty="0"/>
              <a:t>.</a:t>
            </a:r>
            <a:endParaRPr lang="en-US" sz="3200" dirty="0"/>
          </a:p>
          <a:p>
            <a:pPr lvl="0"/>
            <a:r>
              <a:rPr lang="el-GR" sz="3200" u="sng" dirty="0"/>
              <a:t>Ποικιλομορφία </a:t>
            </a:r>
            <a:r>
              <a:rPr lang="el-GR" sz="3200" u="sng" dirty="0" smtClean="0"/>
              <a:t>προβλημάτων</a:t>
            </a:r>
            <a:endParaRPr lang="en-US" sz="3200" u="sng" dirty="0" smtClean="0"/>
          </a:p>
          <a:p>
            <a:pPr lvl="0"/>
            <a:r>
              <a:rPr lang="el-GR" sz="3200" u="sng" dirty="0" smtClean="0"/>
              <a:t>Βασικά </a:t>
            </a:r>
            <a:r>
              <a:rPr lang="el-GR" sz="3200" u="sng" dirty="0"/>
              <a:t>στοιχεία προβλημάτων</a:t>
            </a:r>
            <a:r>
              <a:rPr lang="el-GR" sz="3200" dirty="0"/>
              <a:t>:</a:t>
            </a:r>
            <a:endParaRPr lang="en-US" sz="3200" dirty="0"/>
          </a:p>
          <a:p>
            <a:pPr lvl="1"/>
            <a:r>
              <a:rPr lang="el-GR" sz="2800" dirty="0"/>
              <a:t>Στόχος: Επιθυμητή τελική κατάσταση.</a:t>
            </a:r>
            <a:endParaRPr lang="en-US" sz="2800" dirty="0"/>
          </a:p>
          <a:p>
            <a:pPr lvl="1"/>
            <a:r>
              <a:rPr lang="el-GR" sz="2800" dirty="0"/>
              <a:t>Δεδομένα: Παρεχόμενες πληροφορίες.</a:t>
            </a:r>
            <a:endParaRPr lang="en-US" sz="2800" dirty="0"/>
          </a:p>
          <a:p>
            <a:pPr lvl="1"/>
            <a:r>
              <a:rPr lang="el-GR" sz="2800" dirty="0"/>
              <a:t>Πράξεις: Απαιτούμενες για επίτευξη στόχου</a:t>
            </a:r>
            <a:r>
              <a:rPr lang="el-GR" sz="2800" dirty="0" smtClean="0"/>
              <a:t>.</a:t>
            </a:r>
            <a:endParaRPr lang="en-US" sz="2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lnSpcReduction="10000"/>
          </a:bodyPr>
          <a:lstStyle/>
          <a:p>
            <a:fld id="{26CAC55B-71EC-4503-B5F4-AF0AA7D72052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975467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dirty="0"/>
              <a:t>Θεωρίες λύσης </a:t>
            </a:r>
            <a:r>
              <a:rPr lang="el-GR" dirty="0" smtClean="0"/>
              <a:t>προβλημάτων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pPr lvl="0"/>
            <a:r>
              <a:rPr lang="el-GR" sz="3200" dirty="0"/>
              <a:t>Πλήθος συμπεριφοριστικών και γνωστικών θεωριών επίλυσης προβλημάτων.</a:t>
            </a:r>
            <a:endParaRPr lang="en-US" sz="3200" dirty="0"/>
          </a:p>
          <a:p>
            <a:pPr lvl="0"/>
            <a:r>
              <a:rPr lang="el-GR" sz="3200" dirty="0"/>
              <a:t>Πρώιμες συμπεριφοριστικές προσεγγίσεις:</a:t>
            </a:r>
            <a:endParaRPr lang="en-US" sz="3200" dirty="0"/>
          </a:p>
          <a:p>
            <a:pPr lvl="1"/>
            <a:r>
              <a:rPr lang="el-GR" sz="2800" dirty="0"/>
              <a:t>Μάθηση δοκιμής-σφάλματος (πχ., συναρμολόγηση παζλ).</a:t>
            </a:r>
            <a:endParaRPr lang="en-US" sz="2800" dirty="0"/>
          </a:p>
          <a:p>
            <a:pPr lvl="1"/>
            <a:r>
              <a:rPr lang="el-GR" sz="2800" dirty="0"/>
              <a:t>Ιεραρχίες αντιδράσεων: Το άτομο δοκιμάζει τρόπους επίλυσης και τους ιεραρχεί βάσει της αποτελεσματικότητας τους. </a:t>
            </a:r>
            <a:endParaRPr lang="en-US" sz="2800" dirty="0"/>
          </a:p>
          <a:p>
            <a:pPr lvl="0"/>
            <a:r>
              <a:rPr lang="el-GR" sz="3200" dirty="0"/>
              <a:t>Πρώτες γνωστικές προσεγγίσεις:</a:t>
            </a:r>
            <a:endParaRPr lang="en-US" sz="3200" dirty="0"/>
          </a:p>
          <a:p>
            <a:pPr lvl="1"/>
            <a:r>
              <a:rPr lang="el-GR" sz="2800" dirty="0"/>
              <a:t>Ενόραση: Νοητική αναδιάρθρωση- επίτευξη βαθύτερης κατανόησης-δράση.</a:t>
            </a:r>
            <a:endParaRPr lang="en-US" sz="2800" dirty="0"/>
          </a:p>
          <a:p>
            <a:pPr lvl="1"/>
            <a:r>
              <a:rPr lang="el-GR" sz="2800" dirty="0"/>
              <a:t>Καθορισμός νοητικών σταδίων λύσης προβλημάτων: </a:t>
            </a:r>
            <a:r>
              <a:rPr lang="el-GR" sz="2800" dirty="0" err="1"/>
              <a:t>Wallas</a:t>
            </a:r>
            <a:r>
              <a:rPr lang="el-GR" sz="2800" dirty="0"/>
              <a:t>: 1. Προετοιμασία. 2. Επώαση. 3. Έμπνευση. 4. Επαλήθευση. </a:t>
            </a:r>
            <a:r>
              <a:rPr lang="el-GR" sz="2800" dirty="0" err="1"/>
              <a:t>Polya</a:t>
            </a:r>
            <a:r>
              <a:rPr lang="el-GR" sz="2800" dirty="0"/>
              <a:t>: 1. Κατανόηση προβλήματος. 2. Κατάστρωση σχεδίου. 3. Εκτέλεση. 4. Επανεξέταση. </a:t>
            </a:r>
            <a:endParaRPr lang="en-US" sz="2800" dirty="0"/>
          </a:p>
          <a:p>
            <a:pPr lvl="0"/>
            <a:r>
              <a:rPr lang="el-GR" sz="3200" dirty="0"/>
              <a:t>Θεωρία </a:t>
            </a:r>
            <a:r>
              <a:rPr lang="el-GR" sz="3200" dirty="0" smtClean="0"/>
              <a:t>Επεξεργασίας Πληροφοριών</a:t>
            </a:r>
            <a:r>
              <a:rPr lang="el-GR" sz="3200" dirty="0" smtClean="0"/>
              <a:t>.</a:t>
            </a:r>
            <a:endParaRPr lang="en-US" sz="32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lnSpcReduction="10000"/>
          </a:bodyPr>
          <a:lstStyle/>
          <a:p>
            <a:fld id="{26CAC55B-71EC-4503-B5F4-AF0AA7D72052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1229412"/>
      </p:ext>
    </p:extLst>
  </p:cSld>
  <p:clrMapOvr>
    <a:masterClrMapping/>
  </p:clrMapOvr>
</p:sld>
</file>

<file path=ppt/theme/theme1.xml><?xml version="1.0" encoding="utf-8"?>
<a:theme xmlns:a="http://schemas.openxmlformats.org/drawingml/2006/main" name="View">
  <a:themeElements>
    <a:clrScheme name="View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Custom 2">
      <a:majorFont>
        <a:latin typeface="Arial Narrow"/>
        <a:ea typeface=""/>
        <a:cs typeface=""/>
      </a:majorFont>
      <a:minorFont>
        <a:latin typeface="Arial Narrow"/>
        <a:ea typeface=""/>
        <a:cs typeface=""/>
      </a:minorFont>
    </a:fontScheme>
    <a:fmtScheme name="View">
      <a:fillStyleLst>
        <a:solidFill>
          <a:schemeClr val="phClr"/>
        </a:solidFill>
        <a:solidFill>
          <a:schemeClr val="phClr">
            <a:tint val="60000"/>
            <a:satMod val="120000"/>
          </a:schemeClr>
        </a:solidFill>
        <a:solidFill>
          <a:schemeClr val="phClr">
            <a:shade val="75000"/>
            <a:satMod val="13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3970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95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5240" dir="5400000" algn="tl" rotWithShape="0">
              <a:srgbClr val="000000">
                <a:alpha val="7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contourW="9525" prstMaterial="flat">
            <a:bevelT w="0" h="0" prst="coolSlant"/>
            <a:contourClr>
              <a:schemeClr val="phClr">
                <a:shade val="35000"/>
                <a:satMod val="130000"/>
              </a:schemeClr>
            </a:contourClr>
          </a:sp3d>
        </a:effectStyle>
        <a:effectStyle>
          <a:effectLst>
            <a:outerShdw blurRad="76200" dist="25400" dir="5400000" algn="tl" rotWithShape="0">
              <a:srgbClr val="000000">
                <a:alpha val="5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contourW="19050" prstMaterial="flat">
            <a:bevelT w="0" h="0" prst="coolSlant"/>
            <a:contourClr>
              <a:schemeClr val="phClr">
                <a:shade val="25000"/>
                <a:satMod val="14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4000"/>
                <a:shade val="98000"/>
                <a:satMod val="130000"/>
                <a:lumMod val="102000"/>
              </a:schemeClr>
            </a:gs>
            <a:gs pos="100000">
              <a:schemeClr val="phClr">
                <a:tint val="98000"/>
                <a:shade val="78000"/>
                <a:satMod val="14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View" id="{BA0EB5A6-F2D4-4F82-977B-64ADEE4A2A69}" vid="{7B713C7F-58B7-4AE9-B361-B13EB9EC4C0C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TM03457515[[fn=View]]</Template>
  <TotalTime>166</TotalTime>
  <Words>1004</Words>
  <Application>Microsoft Office PowerPoint</Application>
  <PresentationFormat>Widescreen</PresentationFormat>
  <Paragraphs>136</Paragraphs>
  <Slides>17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3" baseType="lpstr">
      <vt:lpstr>Arial</vt:lpstr>
      <vt:lpstr>Arial Narrow</vt:lpstr>
      <vt:lpstr>Calibri</vt:lpstr>
      <vt:lpstr>Wingdings</vt:lpstr>
      <vt:lpstr>Wingdings 2</vt:lpstr>
      <vt:lpstr>View</vt:lpstr>
      <vt:lpstr>ΚΕΦΑΛΑΙΟ 13</vt:lpstr>
      <vt:lpstr>Μεταβίβαση</vt:lpstr>
      <vt:lpstr>Είδη μεταβίβασης</vt:lpstr>
      <vt:lpstr>Θεωρίες μεταβίβασης (1/2)</vt:lpstr>
      <vt:lpstr>Θεωρίες μεταβίβασης (2/2)</vt:lpstr>
      <vt:lpstr>Μεταβίβαση συναισθηματικών αντιδράσεων, κινήτρων και στάσεων</vt:lpstr>
      <vt:lpstr>Παράγοντες που επηρεάζουν τη μεταβίβαση</vt:lpstr>
      <vt:lpstr>Λύση προβλημάτων</vt:lpstr>
      <vt:lpstr>Θεωρίες λύσης προβλημάτων</vt:lpstr>
      <vt:lpstr>Γνωστικοί παράγοντες που επηρεάζουν την αποτελεσματική λύση προβλημάτων </vt:lpstr>
      <vt:lpstr>Στρατηγικές λύσης προβλημάτων</vt:lpstr>
      <vt:lpstr>Ενίσχυση της μεταβίβασης και της λύσης προβλημάτων στο διδακτικό πλαίσιο (1/2)</vt:lpstr>
      <vt:lpstr>Ενίσχυση της μεταβίβασης και της λύσης προβλημάτων στο διδακτικό πλαίσιο (2/2)</vt:lpstr>
      <vt:lpstr>Πλεονεκτήματα ομαδοσυνεργατικής λύσης προβλημάτων</vt:lpstr>
      <vt:lpstr>Κριτική σκέψη </vt:lpstr>
      <vt:lpstr>Αναπτυξιακές, ατομικές και πολιτισμικές διαφορές στην κριτική σκέψη</vt:lpstr>
      <vt:lpstr>Καλλιεργώντας την κριτική σκέψη στην τάξη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ΚΕΦΑΛΑΙΟ 1</dc:title>
  <dc:creator>Gutenberg</dc:creator>
  <cp:lastModifiedBy>Gutenberg</cp:lastModifiedBy>
  <cp:revision>28</cp:revision>
  <dcterms:created xsi:type="dcterms:W3CDTF">2020-10-05T12:40:39Z</dcterms:created>
  <dcterms:modified xsi:type="dcterms:W3CDTF">2020-10-20T11:13:56Z</dcterms:modified>
</cp:coreProperties>
</file>