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14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/>
              <a:t>ΤΑ ΚΙΝΗΤΡΑ, ΤΟ ΘΥΜΙΚΟ ΚΑΙ ΟΙ ΕΠΙΔΡΑΣΕΙΣ ΤΟΥΣ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Επιδράσεις του </a:t>
            </a:r>
            <a:r>
              <a:rPr lang="el-GR" dirty="0" smtClean="0"/>
              <a:t>άγχους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dirty="0"/>
              <a:t>Επιδράσεις στη μάθηση και την επίδοση </a:t>
            </a:r>
            <a:endParaRPr lang="en-US" sz="3600" dirty="0"/>
          </a:p>
          <a:p>
            <a:pPr lvl="1">
              <a:lnSpc>
                <a:spcPct val="120000"/>
              </a:lnSpc>
            </a:pPr>
            <a:r>
              <a:rPr lang="el-GR" sz="2800" dirty="0" err="1" smtClean="0"/>
              <a:t>Διευκολυντικό</a:t>
            </a:r>
            <a:r>
              <a:rPr lang="el-GR" sz="2800" dirty="0" smtClean="0"/>
              <a:t> </a:t>
            </a:r>
            <a:r>
              <a:rPr lang="el-GR" sz="2800" dirty="0"/>
              <a:t>&amp; αποδυναμωτικό άγχος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Επιδράσεις στη νόηση</a:t>
            </a:r>
            <a:endParaRPr lang="en-US" sz="36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Αφιέρωση χρόνου &amp; σκέψης στην ανησυχία 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Μείωση της προσοχής του ατόμου σε ένα έργο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Συνηθισμένες πηγές άγχους: άγχος για τα μαθηματικά &amp; </a:t>
            </a:r>
            <a:r>
              <a:rPr lang="el-GR" sz="3200" dirty="0" smtClean="0"/>
              <a:t>εξετάσεων</a:t>
            </a:r>
            <a:endParaRPr lang="en-US" sz="36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163" y="2947721"/>
            <a:ext cx="4481512" cy="21134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Δημιουργώντας ένα </a:t>
            </a:r>
            <a:r>
              <a:rPr lang="el-GR" dirty="0" err="1"/>
              <a:t>παρωθητικό</a:t>
            </a:r>
            <a:r>
              <a:rPr lang="el-GR" dirty="0"/>
              <a:t> και ευνοϊκό για το θυμικό σχολικό περιβάλλον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Αποτελεσματικότερη μάθηση και παραγωγικότερες συμπεριφορές στην τάξη λόγω ενδογενών παρά εξωγενών κινήτρων για μάθηση και επίτευξη</a:t>
            </a:r>
            <a:endParaRPr lang="en-US" dirty="0"/>
          </a:p>
          <a:p>
            <a:pPr lvl="0"/>
            <a:r>
              <a:rPr lang="el-GR" dirty="0"/>
              <a:t>Πιο εύκολη ενδογενή παρώθηση των μαθητών</a:t>
            </a:r>
            <a:r>
              <a:rPr lang="el-GR" b="1" dirty="0"/>
              <a:t> </a:t>
            </a:r>
            <a:r>
              <a:rPr lang="el-GR" dirty="0"/>
              <a:t>όταν αισθάνονται σίγουροι ότι η επίδοσή τους στην τάξη θα είναι καλή</a:t>
            </a:r>
            <a:endParaRPr lang="en-US" dirty="0"/>
          </a:p>
          <a:p>
            <a:pPr lvl="0"/>
            <a:r>
              <a:rPr lang="el-GR" dirty="0"/>
              <a:t>Αύξηση των ενδογενών κινήτρων των μαθητών όταν υπάρχει αυτονομία στις δραστηριότητες της τάξης</a:t>
            </a:r>
            <a:endParaRPr lang="en-US" dirty="0"/>
          </a:p>
          <a:p>
            <a:pPr lvl="0"/>
            <a:r>
              <a:rPr lang="el-GR" dirty="0"/>
              <a:t>Συμβολή των εξωγενών κινήτρων στην ενίσχυση της μάθησης</a:t>
            </a:r>
            <a:endParaRPr lang="en-US" dirty="0"/>
          </a:p>
          <a:p>
            <a:pPr lvl="0"/>
            <a:r>
              <a:rPr lang="el-GR" dirty="0"/>
              <a:t>Ανατροφοδότηση και εξωτερική ενίσχυση συντηρούν ή ενισχύουν την αίσθηση ικανότητας και αυτονομίας των </a:t>
            </a:r>
            <a:r>
              <a:rPr lang="el-GR" dirty="0" smtClean="0"/>
              <a:t>μαθητών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86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Δημιουργώντας ένα </a:t>
            </a:r>
            <a:r>
              <a:rPr lang="el-GR" dirty="0" err="1"/>
              <a:t>παρωθητικό</a:t>
            </a:r>
            <a:r>
              <a:rPr lang="el-GR" dirty="0"/>
              <a:t> και ευνοϊκό για το θυμικό σχολικό περιβάλλον (2)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Προσήλωση των μαθητών πιο εύκολα στις εργασίες της τάξης όταν οι μη ακαδημαϊκές ανάγκες τους έχουν ικανοποιηθεί</a:t>
            </a:r>
            <a:endParaRPr lang="en-US" dirty="0"/>
          </a:p>
          <a:p>
            <a:pPr lvl="0"/>
            <a:r>
              <a:rPr lang="el-GR" dirty="0"/>
              <a:t>Κλίσεις που σχετίζονται με την ενεργητική και την προσεκτική ενασχόληση με τη σχολική ύλη ενισχύουν όλο και πιο αποτελεσματικά τη γνωστική επεξεργασία και τη μάθηση</a:t>
            </a:r>
            <a:endParaRPr lang="en-US" dirty="0"/>
          </a:p>
          <a:p>
            <a:pPr lvl="0"/>
            <a:r>
              <a:rPr lang="el-GR" dirty="0"/>
              <a:t>Η μάθηση είναι αποτελεσματική, χωρίς να παύει να αποτελεί ταυτοχρόνως και γνωστικό εγχείρημα</a:t>
            </a:r>
            <a:endParaRPr lang="en-US" dirty="0"/>
          </a:p>
          <a:p>
            <a:pPr lvl="0"/>
            <a:r>
              <a:rPr lang="el-GR" dirty="0"/>
              <a:t>Οι αξιολογήσεις της τάξης είναι αποτελεσματικότερα κίνητρα ως μέσα ενίσχυσης των μελλοντικών επιτυχιών, παρά ως κρίσεις της τρέχουσας ικανότητας και αξίας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86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Διατήρηση του άγχους σε λειτουργικό </a:t>
            </a:r>
            <a:r>
              <a:rPr lang="el-GR" dirty="0" smtClean="0"/>
              <a:t>επίπεδο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dirty="0"/>
              <a:t>Βοήθεια των μαθητών να κατακτήσουν τη σχολική ύλη και τις αποτελεσματικές στρατηγικές μελέτης</a:t>
            </a:r>
            <a:endParaRPr lang="en-US" dirty="0"/>
          </a:p>
          <a:p>
            <a:pPr lvl="0"/>
            <a:r>
              <a:rPr lang="el-GR" dirty="0"/>
              <a:t>Καθοδήγηση των μαθητών σε συλλογισμό γύρω από τους </a:t>
            </a:r>
            <a:r>
              <a:rPr lang="el-GR" i="1" dirty="0"/>
              <a:t>λόγους </a:t>
            </a:r>
            <a:r>
              <a:rPr lang="el-GR" dirty="0"/>
              <a:t>για τους οποίους μπορεί να διακατέχονται από άγχος για μία αξιολόγηση</a:t>
            </a:r>
            <a:endParaRPr lang="en-US" dirty="0"/>
          </a:p>
          <a:p>
            <a:pPr lvl="0"/>
            <a:r>
              <a:rPr lang="el-GR" dirty="0"/>
              <a:t>Εφαρμογή σύντομων αξιολογήσεων ώστε οι μαθητές να μπορούν τις ολοκληρώνουν εντός του επιτρεπτού χρονικού ορίου</a:t>
            </a:r>
            <a:endParaRPr lang="en-US" dirty="0"/>
          </a:p>
          <a:p>
            <a:pPr lvl="0"/>
            <a:r>
              <a:rPr lang="el-GR" dirty="0"/>
              <a:t>Ενθάρρυνση των μαθητών να καταβάλλουν κάθε δυνατή προσπάθεια χωρίς να δημιουργούν περιττό άγχος γύρω από τις συνέπειες μιας ενδεχόμενης κακής επίδοσης.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dirty="0"/>
              <a:t>Παροχή ικανοποιητικής υποστήριξης (φθίνουσα υποστήριξη της μάθησης) συντείνοντας έτσι στην καλύτερη επίδοσή τους. </a:t>
            </a:r>
            <a:endParaRPr lang="en-US" dirty="0"/>
          </a:p>
          <a:p>
            <a:pPr lvl="0"/>
            <a:r>
              <a:rPr lang="el-GR" dirty="0"/>
              <a:t>Παροχή ορισμένων περιθωρίων ώστε να μπορούν να διακινδυνεύουν χωρίς δυσάρεστες συνέπειες</a:t>
            </a:r>
            <a:endParaRPr lang="en-US" dirty="0"/>
          </a:p>
          <a:p>
            <a:pPr lvl="0"/>
            <a:r>
              <a:rPr lang="el-GR" dirty="0"/>
              <a:t>Σύνδεση του τελικού βαθμού των μαθητών με πολλές μικρές αξιολογήσεις και όχι μόνο με ένα ή δύο επιμέρους διαγωνίσματα. </a:t>
            </a:r>
            <a:endParaRPr lang="en-US" dirty="0"/>
          </a:p>
          <a:p>
            <a:pPr lvl="0"/>
            <a:r>
              <a:rPr lang="el-GR" dirty="0"/>
              <a:t>Ελαχιστοποίηση των ευκαιριών των μαθητών για σύγκριση της επίδοσής τους με εκείνη των υπόλοιπων συμμαθητών </a:t>
            </a:r>
            <a:r>
              <a:rPr lang="el-GR" dirty="0" smtClean="0"/>
              <a:t>τους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108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Κίνητρα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b="1" dirty="0"/>
              <a:t>Κίνητρο </a:t>
            </a:r>
            <a:r>
              <a:rPr lang="el-GR" dirty="0"/>
              <a:t>= εσωτερική κατάσταση που ωθεί στη δράση, κατευθύνει προς συγκεκριμένες κατευθύνσεις &amp; κρατά σε επαφή με συγκεκριμένες δραστηριότητες</a:t>
            </a:r>
            <a:endParaRPr lang="en-US" dirty="0"/>
          </a:p>
          <a:p>
            <a:pPr lvl="0"/>
            <a:r>
              <a:rPr lang="el-GR" dirty="0"/>
              <a:t>Οι μαθητές έχουν πάντα κίνητρα &amp; μερικές φορές ρυθμίζουν τη συμπεριφορά τους με σκοπό την αποφυγή ορισμένων καταστάσεων</a:t>
            </a:r>
            <a:endParaRPr lang="en-US" dirty="0"/>
          </a:p>
          <a:p>
            <a:pPr lvl="0"/>
            <a:r>
              <a:rPr lang="el-GR" dirty="0" err="1"/>
              <a:t>Πλαισιοθετημένα</a:t>
            </a:r>
            <a:r>
              <a:rPr lang="el-GR" dirty="0"/>
              <a:t> κίνητρα</a:t>
            </a:r>
            <a:r>
              <a:rPr lang="el-GR" b="1" dirty="0"/>
              <a:t> = </a:t>
            </a:r>
            <a:r>
              <a:rPr lang="el-GR" dirty="0"/>
              <a:t>συνιστούν εν μέρει λειτουργία του περιβάλλοντος της διδασκαλίας </a:t>
            </a:r>
            <a:endParaRPr lang="en-US" dirty="0"/>
          </a:p>
          <a:p>
            <a:pPr lvl="0"/>
            <a:r>
              <a:rPr lang="el-GR" dirty="0"/>
              <a:t>Αμοιβαία αλληλεπίδραση μεταξύ μαθητών &amp; μαθησιακού περιβάλλοντος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Γενικές επιπτώσεις των </a:t>
            </a:r>
            <a:r>
              <a:rPr lang="el-GR" dirty="0" smtClean="0"/>
              <a:t>κινήτρων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Κατεύθυνση της συμπεριφοράς προς συγκεκριμένους στόχους </a:t>
            </a:r>
            <a:endParaRPr lang="en-US" dirty="0"/>
          </a:p>
          <a:p>
            <a:pPr lvl="0"/>
            <a:r>
              <a:rPr lang="el-GR" dirty="0"/>
              <a:t>Αύξηση του ποσοστού προσπάθειας &amp; ενέργειας που απαιτούνται για την επίτευξη στόχων </a:t>
            </a:r>
            <a:endParaRPr lang="en-US" dirty="0"/>
          </a:p>
          <a:p>
            <a:pPr lvl="0"/>
            <a:r>
              <a:rPr lang="el-GR" dirty="0"/>
              <a:t>Αύξηση του βαθμού μύησης και επιμονής σε συγκεκριμένες δραστηριότητες, παρά τις περιστασιακές διακοπές ή περισπασμούς</a:t>
            </a:r>
            <a:endParaRPr lang="en-US" dirty="0"/>
          </a:p>
          <a:p>
            <a:pPr lvl="0"/>
            <a:r>
              <a:rPr lang="el-GR" dirty="0"/>
              <a:t>Επιρροή γνωστικών διεργασιών (π.χ., αντικείμενο της προσοχής)</a:t>
            </a:r>
            <a:endParaRPr lang="en-US" dirty="0"/>
          </a:p>
          <a:p>
            <a:pPr lvl="0"/>
            <a:r>
              <a:rPr lang="el-GR" dirty="0"/>
              <a:t>Καθορισμός των επακόλουθων που οδηγούν στην ενίσχυση ή την </a:t>
            </a:r>
            <a:r>
              <a:rPr lang="el-GR" dirty="0" smtClean="0"/>
              <a:t>τιμωρία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11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Τα εξωγενή σε αντιδιαστολή με τα ενδογενή κίνητρα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u="sng" dirty="0"/>
              <a:t>Εξωγενή κίνητρα</a:t>
            </a:r>
            <a:r>
              <a:rPr lang="el-GR" sz="3200" dirty="0"/>
              <a:t> (έξω από το άτομο) </a:t>
            </a:r>
            <a:r>
              <a:rPr lang="en-US" sz="3200" dirty="0"/>
              <a:t>vs </a:t>
            </a:r>
            <a:r>
              <a:rPr lang="el-GR" sz="3200" u="sng" dirty="0"/>
              <a:t>ενδογενή κίνητρα</a:t>
            </a:r>
            <a:r>
              <a:rPr lang="el-GR" sz="3200" dirty="0"/>
              <a:t> (μέσα στο άτομο)</a:t>
            </a:r>
            <a:endParaRPr lang="en-US" sz="3600" dirty="0"/>
          </a:p>
          <a:p>
            <a:pPr lvl="0"/>
            <a:r>
              <a:rPr lang="el-GR" sz="3200" u="sng" dirty="0"/>
              <a:t>Πλεονεκτήματα ενδογενών κινήτρων</a:t>
            </a:r>
            <a:endParaRPr lang="en-US" sz="3600" dirty="0"/>
          </a:p>
          <a:p>
            <a:pPr lvl="1"/>
            <a:r>
              <a:rPr lang="el-GR" sz="2800" dirty="0"/>
              <a:t>Ενασχόληση με ένα έργο με ίδια πρωτοβουλία, χωρίς παροτρύνσεις ή καλοπιάσματα. </a:t>
            </a:r>
            <a:endParaRPr lang="en-US" sz="3200" dirty="0"/>
          </a:p>
          <a:p>
            <a:pPr lvl="1"/>
            <a:r>
              <a:rPr lang="el-GR" sz="2800" dirty="0"/>
              <a:t>Γνωστική εμπλοκή σε ένα έργο (π.χ., διατήρηση της προσοχής) </a:t>
            </a:r>
            <a:endParaRPr lang="en-US" sz="3200" dirty="0"/>
          </a:p>
          <a:p>
            <a:pPr lvl="1"/>
            <a:r>
              <a:rPr lang="el-GR" sz="2800" dirty="0"/>
              <a:t>Ενασχόληση με πιο απαιτητικές πτυχές του έργου</a:t>
            </a:r>
            <a:endParaRPr lang="en-US" sz="3200" dirty="0"/>
          </a:p>
          <a:p>
            <a:pPr lvl="1"/>
            <a:r>
              <a:rPr lang="el-GR" sz="2800" dirty="0"/>
              <a:t>Προσπάθεια για βαθιά κατανόηση ενός θέματος </a:t>
            </a:r>
            <a:endParaRPr lang="en-US" sz="3200" dirty="0"/>
          </a:p>
          <a:p>
            <a:pPr lvl="1"/>
            <a:r>
              <a:rPr lang="el-GR" sz="2800" dirty="0"/>
              <a:t>Εννοιολογική αλλαγή, όταν αυτό απαιτείται</a:t>
            </a:r>
            <a:endParaRPr lang="en-US" sz="3200" dirty="0"/>
          </a:p>
          <a:p>
            <a:pPr lvl="1"/>
            <a:r>
              <a:rPr lang="el-GR" sz="2800" dirty="0"/>
              <a:t>Επίδειξη δημιουργικότητας στην επιτέλεση των διαφόρων έργων</a:t>
            </a:r>
            <a:endParaRPr lang="en-US" sz="3200" dirty="0"/>
          </a:p>
          <a:p>
            <a:pPr lvl="1"/>
            <a:r>
              <a:rPr lang="el-GR" sz="2800" dirty="0"/>
              <a:t>Επιμονή, αντιμετώπιση του ενδεχόμενου της αποτυχίας</a:t>
            </a:r>
            <a:endParaRPr lang="en-US" sz="3200" dirty="0"/>
          </a:p>
          <a:p>
            <a:pPr lvl="1"/>
            <a:r>
              <a:rPr lang="el-GR" sz="2800" dirty="0"/>
              <a:t>Βίωση ευχαρίστησης </a:t>
            </a:r>
            <a:endParaRPr lang="en-US" sz="3200" dirty="0"/>
          </a:p>
          <a:p>
            <a:pPr lvl="1"/>
            <a:r>
              <a:rPr lang="el-GR" sz="2800" dirty="0"/>
              <a:t>Αναζήτηση επιπλέον ευκαιριών ενασχόλησης με ένα θέμα </a:t>
            </a:r>
            <a:endParaRPr lang="en-US" sz="3200" dirty="0"/>
          </a:p>
          <a:p>
            <a:pPr lvl="1"/>
            <a:r>
              <a:rPr lang="el-GR" sz="2800" dirty="0"/>
              <a:t>Καλύτερη απόδοση σε απαιτητικότερες συνθήκες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08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Αναθεώρηση της </a:t>
            </a:r>
            <a:r>
              <a:rPr lang="el-GR" dirty="0" err="1" smtClean="0"/>
              <a:t>αυτοαποτελεσματικότητας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 err="1"/>
              <a:t>Αυτοαξία</a:t>
            </a:r>
            <a:r>
              <a:rPr lang="el-GR" dirty="0"/>
              <a:t> </a:t>
            </a:r>
            <a:r>
              <a:rPr lang="en-US" dirty="0"/>
              <a:t>vs </a:t>
            </a:r>
            <a:r>
              <a:rPr lang="el-GR" dirty="0" err="1"/>
              <a:t>Αυτοαποτελεσματικότητα</a:t>
            </a:r>
            <a:r>
              <a:rPr lang="el-GR" dirty="0"/>
              <a:t> </a:t>
            </a:r>
            <a:endParaRPr lang="en-US" dirty="0"/>
          </a:p>
          <a:p>
            <a:pPr lvl="1"/>
            <a:r>
              <a:rPr lang="el-GR" dirty="0" err="1"/>
              <a:t>Αυτοαξία</a:t>
            </a:r>
            <a:r>
              <a:rPr lang="el-GR" dirty="0"/>
              <a:t> = βασική ανθρώπινη ανάγκη </a:t>
            </a:r>
            <a:r>
              <a:rPr lang="en-US" dirty="0"/>
              <a:t>vs </a:t>
            </a:r>
            <a:r>
              <a:rPr lang="el-GR" dirty="0" err="1"/>
              <a:t>Αυτοαποτελεσματικότητα</a:t>
            </a:r>
            <a:r>
              <a:rPr lang="el-GR" dirty="0"/>
              <a:t> = δεν συνιστά, αναγκαία, &amp; κινητήριο δύναμη της ανθρώπινης φύσης</a:t>
            </a:r>
            <a:endParaRPr lang="en-US" dirty="0"/>
          </a:p>
          <a:p>
            <a:pPr lvl="1"/>
            <a:r>
              <a:rPr lang="el-GR" dirty="0" err="1"/>
              <a:t>Αυτοαξία</a:t>
            </a:r>
            <a:r>
              <a:rPr lang="el-GR" dirty="0"/>
              <a:t> = αρκετά γενική, πρωταρχική αυτοαντίληψη </a:t>
            </a:r>
            <a:r>
              <a:rPr lang="en-US" dirty="0"/>
              <a:t>vs A</a:t>
            </a:r>
            <a:r>
              <a:rPr lang="el-GR" dirty="0" err="1"/>
              <a:t>υτο</a:t>
            </a:r>
            <a:r>
              <a:rPr lang="el-GR" dirty="0"/>
              <a:t>-αποτελεσματικότητα = περισσότερο εξειδικευμένη ανά πεδίο δράσης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68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Αυτονομία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dirty="0"/>
              <a:t>Απόλαυση δραστηριοτήτων με προσήλωση σε αυτές για μεγάλα χρονικά διαστήματα</a:t>
            </a:r>
            <a:endParaRPr lang="en-US" dirty="0"/>
          </a:p>
          <a:p>
            <a:pPr lvl="0"/>
            <a:r>
              <a:rPr lang="el-GR" dirty="0"/>
              <a:t>Δημιουργική σκέψη &amp; άντληση νοήματος από συγκεκριμένα έργα &amp; προβλήματα</a:t>
            </a:r>
            <a:endParaRPr lang="en-US" dirty="0"/>
          </a:p>
          <a:p>
            <a:pPr lvl="0"/>
            <a:r>
              <a:rPr lang="el-GR" dirty="0"/>
              <a:t>Ανάληψη προκλήσεων οι οποίες μεγιστοποιούν τη μακροπρόθεσμη μάθηση και ανάπτυξη.</a:t>
            </a:r>
            <a:endParaRPr lang="en-US" dirty="0"/>
          </a:p>
          <a:p>
            <a:pPr lvl="0"/>
            <a:r>
              <a:rPr lang="el-GR" dirty="0"/>
              <a:t>Επίτευξη στο υψηλότατο επίπεδο</a:t>
            </a:r>
            <a:endParaRPr lang="en-US" dirty="0"/>
          </a:p>
          <a:p>
            <a:pPr lvl="0"/>
            <a:r>
              <a:rPr lang="el-GR" dirty="0"/>
              <a:t>Παραμονή στο σχολείο δίχως εγκατάλειψη</a:t>
            </a:r>
            <a:endParaRPr lang="en-US" dirty="0"/>
          </a:p>
          <a:p>
            <a:pPr lvl="0"/>
            <a:r>
              <a:rPr lang="el-GR" u="sng" dirty="0"/>
              <a:t>Παράγοντες επιρροής της αίσθησης αυτονομίας</a:t>
            </a:r>
            <a:r>
              <a:rPr lang="el-GR" dirty="0"/>
              <a:t>:</a:t>
            </a:r>
            <a:endParaRPr lang="en-US" dirty="0"/>
          </a:p>
          <a:p>
            <a:pPr lvl="1"/>
            <a:r>
              <a:rPr lang="el-GR" dirty="0"/>
              <a:t>Επιλογές</a:t>
            </a:r>
            <a:endParaRPr lang="en-US" dirty="0"/>
          </a:p>
          <a:p>
            <a:pPr lvl="1"/>
            <a:r>
              <a:rPr lang="el-GR" dirty="0"/>
              <a:t>Απειλές &amp; διορίες</a:t>
            </a:r>
            <a:endParaRPr lang="en-US" dirty="0"/>
          </a:p>
          <a:p>
            <a:pPr lvl="1"/>
            <a:r>
              <a:rPr lang="el-GR" dirty="0"/>
              <a:t>Δηλώσεις ελέγχου</a:t>
            </a:r>
            <a:endParaRPr lang="en-US" dirty="0"/>
          </a:p>
          <a:p>
            <a:pPr lvl="1"/>
            <a:r>
              <a:rPr lang="el-GR" dirty="0"/>
              <a:t>Εξωτερικές ανταμοιβές</a:t>
            </a:r>
            <a:endParaRPr lang="en-US" dirty="0"/>
          </a:p>
          <a:p>
            <a:pPr lvl="1"/>
            <a:r>
              <a:rPr lang="el-GR" dirty="0"/>
              <a:t>Επιτήρηση και </a:t>
            </a:r>
            <a:r>
              <a:rPr lang="el-GR" dirty="0" smtClean="0"/>
              <a:t>αξιολόγηση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27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Ατομικές διαφορές στα </a:t>
            </a:r>
            <a:r>
              <a:rPr lang="el-GR" dirty="0" smtClean="0"/>
              <a:t>κίνητρα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u="sng" dirty="0"/>
              <a:t>Ανάγκη για επιβεβαίωση</a:t>
            </a:r>
            <a:r>
              <a:rPr lang="el-GR" dirty="0"/>
              <a:t> (επιθυμία εξασφάλισης αποδοχής και θετικής κρίσης των άλλων, χαμηλή αυτοπεποίθηση)</a:t>
            </a:r>
            <a:endParaRPr lang="en-US" dirty="0"/>
          </a:p>
          <a:p>
            <a:pPr lvl="0"/>
            <a:r>
              <a:rPr lang="el-GR" u="sng" dirty="0"/>
              <a:t>Ανάγκη για επίτευξη</a:t>
            </a:r>
            <a:r>
              <a:rPr lang="el-GR" dirty="0"/>
              <a:t> (</a:t>
            </a:r>
            <a:r>
              <a:rPr lang="el-GR" dirty="0" err="1"/>
              <a:t>John</a:t>
            </a:r>
            <a:r>
              <a:rPr lang="el-GR" dirty="0"/>
              <a:t> </a:t>
            </a:r>
            <a:r>
              <a:rPr lang="el-GR" dirty="0" err="1"/>
              <a:t>Atkinson</a:t>
            </a:r>
            <a:r>
              <a:rPr lang="el-GR" dirty="0"/>
              <a:t>: κίνητρο για επιτυχία ή Κ</a:t>
            </a:r>
            <a:r>
              <a:rPr lang="el-GR" baseline="-25000" dirty="0"/>
              <a:t>Ε</a:t>
            </a:r>
            <a:r>
              <a:rPr lang="el-GR" dirty="0"/>
              <a:t> &amp; κίνητρο για αποφυγή της αποτυχίας ή </a:t>
            </a:r>
            <a:r>
              <a:rPr lang="en-US" dirty="0"/>
              <a:t>K</a:t>
            </a:r>
            <a:r>
              <a:rPr lang="en-US" baseline="-25000" dirty="0"/>
              <a:t>AA</a:t>
            </a:r>
            <a:r>
              <a:rPr lang="el-GR" dirty="0"/>
              <a:t>)</a:t>
            </a:r>
            <a:endParaRPr lang="en-US" dirty="0"/>
          </a:p>
          <a:p>
            <a:pPr lvl="0"/>
            <a:r>
              <a:rPr lang="el-GR" u="sng" dirty="0"/>
              <a:t>Αίσθηση ταυτότητας</a:t>
            </a:r>
            <a:r>
              <a:rPr lang="el-GR" dirty="0"/>
              <a:t> (ποιοι είμαστε, ποια πράγματα θεωρούμε σημαντικά και ποιους στόχους θέλουμε να πετύχουμε)</a:t>
            </a:r>
            <a:endParaRPr lang="en-US" dirty="0"/>
          </a:p>
          <a:p>
            <a:pPr lvl="0"/>
            <a:r>
              <a:rPr lang="el-GR" u="sng" dirty="0"/>
              <a:t>Κλίσεις</a:t>
            </a:r>
            <a:r>
              <a:rPr lang="el-GR" dirty="0"/>
              <a:t> (αναζήτηση ερεθισμού, ανάγκη για νόηση, </a:t>
            </a:r>
            <a:r>
              <a:rPr lang="el-GR" dirty="0" err="1"/>
              <a:t>επιστημική</a:t>
            </a:r>
            <a:r>
              <a:rPr lang="el-GR" dirty="0"/>
              <a:t> περιέργεια, προσαρμοστικότητα, ευσυνειδησία, μαθημένη εργατικότητα, ευρύτητα πνεύματος, κριτική σκέψη, αναζήτηση συναίνεσης, προοπτική του μέλλοντος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854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Σχέση θυμικού - κινήτρων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l-GR" dirty="0"/>
              <a:t>Συναισθήματα αυτοσυνειδησίας: στενά συνδεδεμένα με τις </a:t>
            </a:r>
            <a:r>
              <a:rPr lang="el-GR" dirty="0" err="1"/>
              <a:t>αυτοαξιολογήσεις</a:t>
            </a:r>
            <a:r>
              <a:rPr lang="el-GR" dirty="0"/>
              <a:t> &amp; την αίσθηση </a:t>
            </a:r>
            <a:r>
              <a:rPr lang="el-GR" dirty="0" err="1"/>
              <a:t>αυτοαξίας</a:t>
            </a:r>
            <a:r>
              <a:rPr lang="el-GR" dirty="0"/>
              <a:t> </a:t>
            </a:r>
            <a:endParaRPr lang="en-US" dirty="0"/>
          </a:p>
          <a:p>
            <a:pPr lvl="0"/>
            <a:r>
              <a:rPr lang="el-GR" dirty="0"/>
              <a:t>Πλήξη: απουσία ερεθισμού &amp; διέγερσης</a:t>
            </a:r>
            <a:endParaRPr lang="en-US" dirty="0"/>
          </a:p>
          <a:p>
            <a:pPr lvl="0"/>
            <a:r>
              <a:rPr lang="el-GR" dirty="0"/>
              <a:t>Γνωστική ασυμφωνία: ασυμφωνία ιδεών με τις υπάρχουσες πεποιθήσεις, νοητική δυσφορία, ανισορροπία (ε</a:t>
            </a:r>
            <a:r>
              <a:rPr lang="el-GR" i="1" dirty="0"/>
              <a:t>ννοιολογική αλλαγή</a:t>
            </a:r>
            <a:r>
              <a:rPr lang="el-GR" dirty="0"/>
              <a:t>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049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Σχέση θυμικού - νόησης και θυμικού - </a:t>
            </a:r>
            <a:r>
              <a:rPr lang="el-GR" dirty="0" smtClean="0"/>
              <a:t>μάθησης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Αδιαφορία των γνωστικών και </a:t>
            </a:r>
            <a:r>
              <a:rPr lang="el-GR" dirty="0" err="1"/>
              <a:t>κοινωνικογνωστικών</a:t>
            </a:r>
            <a:r>
              <a:rPr lang="el-GR" dirty="0"/>
              <a:t> προσεγγίσεων της μάθησης ως προς τις θυμικές πτυχές των νοητικών διεργασιών</a:t>
            </a:r>
            <a:endParaRPr lang="en-US" dirty="0"/>
          </a:p>
          <a:p>
            <a:pPr lvl="0"/>
            <a:r>
              <a:rPr lang="el-GR" dirty="0"/>
              <a:t>Θυμικό: νόηση &amp; μάθηση</a:t>
            </a:r>
            <a:endParaRPr lang="en-US" dirty="0"/>
          </a:p>
          <a:p>
            <a:pPr lvl="0"/>
            <a:r>
              <a:rPr lang="el-GR" dirty="0"/>
              <a:t>Εν θερμώ νόηση: κατά το συλλογισμό, μάθηση, μνήμη, οι σκέψεις και οι αναμνήσεις  χαρακτηρίζονται από συναισθηματικές χροιές (</a:t>
            </a:r>
            <a:r>
              <a:rPr lang="el-GR" b="1" dirty="0"/>
              <a:t>εν θερμώ νόηση</a:t>
            </a:r>
            <a:r>
              <a:rPr lang="el-GR" dirty="0"/>
              <a:t>)</a:t>
            </a:r>
            <a:endParaRPr lang="en-US" dirty="0"/>
          </a:p>
          <a:p>
            <a:pPr lvl="0"/>
            <a:r>
              <a:rPr lang="el-GR" dirty="0"/>
              <a:t>Επιρροή της συναισθηματικής φύσης όσων πληροφοριών βρίσκονται αποθηκευμένες στη μακρόχρονη μνήμη στην ικανότητα για </a:t>
            </a:r>
            <a:r>
              <a:rPr lang="el-GR" dirty="0" err="1"/>
              <a:t>ανάσυρσή</a:t>
            </a:r>
            <a:r>
              <a:rPr lang="el-GR" dirty="0"/>
              <a:t> τους σε επόμενο στάδιο</a:t>
            </a:r>
            <a:endParaRPr lang="en-US" dirty="0"/>
          </a:p>
          <a:p>
            <a:pPr lvl="0"/>
            <a:r>
              <a:rPr lang="el-GR" dirty="0" err="1"/>
              <a:t>Ανάσυρση</a:t>
            </a:r>
            <a:r>
              <a:rPr lang="el-GR" dirty="0"/>
              <a:t> πληροφοριών από τη μακρόχρονη μνήμη με μεγαλύτερη επιτυχία όταν η διάθεση τη στιγμή της </a:t>
            </a:r>
            <a:r>
              <a:rPr lang="el-GR" dirty="0" err="1"/>
              <a:t>ανάσυρσης</a:t>
            </a:r>
            <a:r>
              <a:rPr lang="el-GR" dirty="0"/>
              <a:t> είναι η ίδια με την αρχική κατά την αποθήκευση (μνήμη εξαρτώμενη από τη διάθεση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94887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194</TotalTime>
  <Words>924</Words>
  <Application>Microsoft Office PowerPoint</Application>
  <PresentationFormat>Widescreen</PresentationFormat>
  <Paragraphs>96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Narrow</vt:lpstr>
      <vt:lpstr>Calibri</vt:lpstr>
      <vt:lpstr>Wingdings 2</vt:lpstr>
      <vt:lpstr>View</vt:lpstr>
      <vt:lpstr>ΚΕΦΑΛΑΙΟ 14</vt:lpstr>
      <vt:lpstr>Κίνητρα</vt:lpstr>
      <vt:lpstr>Γενικές επιπτώσεις των κινήτρων</vt:lpstr>
      <vt:lpstr>Τα εξωγενή σε αντιδιαστολή με τα ενδογενή κίνητρα </vt:lpstr>
      <vt:lpstr>Αναθεώρηση της αυτοαποτελεσματικότητας</vt:lpstr>
      <vt:lpstr>Αυτονομία</vt:lpstr>
      <vt:lpstr>Ατομικές διαφορές στα κίνητρα</vt:lpstr>
      <vt:lpstr>Σχέση θυμικού - κινήτρων </vt:lpstr>
      <vt:lpstr>Σχέση θυμικού - νόησης και θυμικού - μάθησης</vt:lpstr>
      <vt:lpstr>Επιδράσεις του άγχους</vt:lpstr>
      <vt:lpstr>Δημιουργώντας ένα παρωθητικό και ευνοϊκό για το θυμικό σχολικό περιβάλλον (1)</vt:lpstr>
      <vt:lpstr>Δημιουργώντας ένα παρωθητικό και ευνοϊκό για το θυμικό σχολικό περιβάλλον (2) </vt:lpstr>
      <vt:lpstr>Διατήρηση του άγχους σε λειτουργικό επίπεδο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36</cp:revision>
  <dcterms:created xsi:type="dcterms:W3CDTF">2020-10-05T12:40:39Z</dcterms:created>
  <dcterms:modified xsi:type="dcterms:W3CDTF">2020-10-20T11:16:33Z</dcterms:modified>
</cp:coreProperties>
</file>